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2" r:id="rId6"/>
    <p:sldId id="279" r:id="rId7"/>
    <p:sldId id="280" r:id="rId8"/>
    <p:sldId id="281" r:id="rId9"/>
    <p:sldId id="282" r:id="rId10"/>
    <p:sldId id="283" r:id="rId11"/>
    <p:sldId id="284" r:id="rId12"/>
    <p:sldId id="276" r:id="rId13"/>
    <p:sldId id="277" r:id="rId14"/>
    <p:sldId id="285"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60" autoAdjust="0"/>
  </p:normalViewPr>
  <p:slideViewPr>
    <p:cSldViewPr snapToGrid="0" snapToObjects="1">
      <p:cViewPr>
        <p:scale>
          <a:sx n="103" d="100"/>
          <a:sy n="103" d="100"/>
        </p:scale>
        <p:origin x="-426" y="14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8EA34-ACF2-FF4D-886D-5512905F675C}"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61B91-78CC-C945-8052-5E971FF78C64}" type="slidenum">
              <a:rPr lang="en-US" smtClean="0"/>
              <a:t>‹#›</a:t>
            </a:fld>
            <a:endParaRPr lang="en-US"/>
          </a:p>
        </p:txBody>
      </p:sp>
    </p:spTree>
    <p:extLst>
      <p:ext uri="{BB962C8B-B14F-4D97-AF65-F5344CB8AC3E}">
        <p14:creationId xmlns:p14="http://schemas.microsoft.com/office/powerpoint/2010/main" val="33875177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i="1" dirty="0" smtClean="0">
                <a:solidFill>
                  <a:schemeClr val="tx1"/>
                </a:solidFill>
                <a:latin typeface="Times New Roman"/>
                <a:cs typeface="Times New Roman"/>
              </a:rPr>
              <a:t>First Ask</a:t>
            </a:r>
            <a:r>
              <a:rPr lang="en-US" sz="1200" b="1" i="1" baseline="0" dirty="0" smtClean="0">
                <a:solidFill>
                  <a:schemeClr val="tx1"/>
                </a:solidFill>
                <a:latin typeface="Times New Roman"/>
                <a:cs typeface="Times New Roman"/>
              </a:rPr>
              <a:t> them to write down one thing they would like their parent or guardian to know they are going through in this process and on other side one thing that person could do to help. Then talk briefly about the parts of a college application – most important thing is the transcript, then recs, activities, essays, etc. Transcript gets at the following;</a:t>
            </a:r>
            <a:endParaRPr lang="en-US" sz="1200" b="1" i="1" dirty="0" smtClean="0">
              <a:solidFill>
                <a:schemeClr val="tx1"/>
              </a:solidFill>
              <a:latin typeface="Times New Roman"/>
              <a:cs typeface="Times New Roman"/>
            </a:endParaRPr>
          </a:p>
          <a:p>
            <a:pPr marL="0" indent="0" algn="l">
              <a:buNone/>
            </a:pPr>
            <a:r>
              <a:rPr lang="en-US" sz="1200" b="1" i="1" dirty="0" smtClean="0">
                <a:solidFill>
                  <a:schemeClr val="tx1"/>
                </a:solidFill>
                <a:latin typeface="Times New Roman"/>
                <a:cs typeface="Times New Roman"/>
              </a:rPr>
              <a:t>Grades in College Prep (Core) Classes</a:t>
            </a:r>
          </a:p>
          <a:p>
            <a:pPr marL="0" indent="0" algn="l">
              <a:buNone/>
            </a:pPr>
            <a:r>
              <a:rPr lang="en-US" sz="1200" b="1" i="1" dirty="0" smtClean="0">
                <a:solidFill>
                  <a:schemeClr val="tx1"/>
                </a:solidFill>
                <a:latin typeface="Times New Roman"/>
                <a:cs typeface="Times New Roman"/>
              </a:rPr>
              <a:t>Strength of Curriculum</a:t>
            </a:r>
          </a:p>
          <a:p>
            <a:pPr marL="0" indent="0" algn="l">
              <a:buNone/>
            </a:pPr>
            <a:r>
              <a:rPr lang="en-US" sz="1200" b="1" i="1" dirty="0" smtClean="0">
                <a:solidFill>
                  <a:schemeClr val="tx1"/>
                </a:solidFill>
                <a:latin typeface="Times New Roman"/>
                <a:cs typeface="Times New Roman"/>
              </a:rPr>
              <a:t>Standardized Test Scores</a:t>
            </a:r>
          </a:p>
          <a:p>
            <a:pPr marL="0" indent="0" algn="l">
              <a:buNone/>
            </a:pPr>
            <a:r>
              <a:rPr lang="en-US" sz="1200" b="1" i="1" dirty="0" smtClean="0">
                <a:solidFill>
                  <a:schemeClr val="tx1"/>
                </a:solidFill>
                <a:latin typeface="Times New Roman"/>
                <a:cs typeface="Times New Roman"/>
              </a:rPr>
              <a:t>Grades in all Classes</a:t>
            </a:r>
          </a:p>
          <a:p>
            <a:pPr marL="0" indent="0" algn="l">
              <a:buNone/>
            </a:pPr>
            <a:r>
              <a:rPr lang="en-US" sz="1200" b="1" i="1" dirty="0" smtClean="0">
                <a:solidFill>
                  <a:schemeClr val="tx1"/>
                </a:solidFill>
                <a:latin typeface="Times New Roman"/>
                <a:cs typeface="Times New Roman"/>
              </a:rPr>
              <a:t>We are going to talk about the story beyond the transcript:</a:t>
            </a:r>
            <a:r>
              <a:rPr lang="en-US" sz="1200" b="1" i="1" baseline="0" dirty="0" smtClean="0">
                <a:solidFill>
                  <a:schemeClr val="tx1"/>
                </a:solidFill>
                <a:latin typeface="Times New Roman"/>
                <a:cs typeface="Times New Roman"/>
              </a:rPr>
              <a:t> the next most important things:</a:t>
            </a:r>
          </a:p>
          <a:p>
            <a:pPr eaLnBrk="1" hangingPunct="1">
              <a:lnSpc>
                <a:spcPct val="90000"/>
              </a:lnSpc>
            </a:pPr>
            <a:r>
              <a:rPr lang="en-US" sz="1200" dirty="0" smtClean="0">
                <a:latin typeface="Arial" charset="0"/>
              </a:rPr>
              <a:t>Essay or Writing Sample - 26</a:t>
            </a:r>
            <a:r>
              <a:rPr lang="en-US" sz="1400" dirty="0" smtClean="0">
                <a:latin typeface="Arial" charset="0"/>
              </a:rPr>
              <a:t>%</a:t>
            </a:r>
          </a:p>
          <a:p>
            <a:pPr eaLnBrk="1" hangingPunct="1">
              <a:lnSpc>
                <a:spcPct val="90000"/>
              </a:lnSpc>
            </a:pPr>
            <a:r>
              <a:rPr lang="en-US" sz="1400" dirty="0" smtClean="0">
                <a:latin typeface="Arial" charset="0"/>
              </a:rPr>
              <a:t>Class Rank/distribution – 23%</a:t>
            </a:r>
          </a:p>
          <a:p>
            <a:pPr eaLnBrk="1" hangingPunct="1">
              <a:lnSpc>
                <a:spcPct val="90000"/>
              </a:lnSpc>
            </a:pPr>
            <a:r>
              <a:rPr lang="en-US" sz="1400" dirty="0" smtClean="0">
                <a:latin typeface="Arial" charset="0"/>
              </a:rPr>
              <a:t>Demonstrated Interest – 22% </a:t>
            </a:r>
          </a:p>
          <a:p>
            <a:pPr eaLnBrk="1" hangingPunct="1">
              <a:lnSpc>
                <a:spcPct val="90000"/>
              </a:lnSpc>
            </a:pPr>
            <a:r>
              <a:rPr lang="en-US" sz="1200" dirty="0" smtClean="0">
                <a:latin typeface="Arial" charset="0"/>
              </a:rPr>
              <a:t>Counselor Recommendation - 21%</a:t>
            </a:r>
          </a:p>
          <a:p>
            <a:pPr eaLnBrk="1" hangingPunct="1">
              <a:lnSpc>
                <a:spcPct val="90000"/>
              </a:lnSpc>
            </a:pPr>
            <a:r>
              <a:rPr lang="en-US" sz="1200" dirty="0" smtClean="0">
                <a:latin typeface="Arial" charset="0"/>
              </a:rPr>
              <a:t>Teacher Recommendation - 21%</a:t>
            </a:r>
          </a:p>
          <a:p>
            <a:pPr eaLnBrk="1" hangingPunct="1">
              <a:lnSpc>
                <a:spcPct val="90000"/>
              </a:lnSpc>
            </a:pPr>
            <a:r>
              <a:rPr lang="en-US" sz="1200" dirty="0" smtClean="0">
                <a:latin typeface="Arial" charset="0"/>
              </a:rPr>
              <a:t>Interview -11%</a:t>
            </a:r>
          </a:p>
          <a:p>
            <a:pPr eaLnBrk="1" hangingPunct="1">
              <a:lnSpc>
                <a:spcPct val="90000"/>
              </a:lnSpc>
            </a:pPr>
            <a:r>
              <a:rPr lang="en-US" sz="1200" dirty="0" smtClean="0">
                <a:latin typeface="Arial" charset="0"/>
              </a:rPr>
              <a:t>Subject Tests (SAT II, AP, IB ) – 6.5%</a:t>
            </a:r>
          </a:p>
          <a:p>
            <a:pPr eaLnBrk="1" hangingPunct="1">
              <a:lnSpc>
                <a:spcPct val="90000"/>
              </a:lnSpc>
            </a:pPr>
            <a:r>
              <a:rPr lang="en-US" sz="1200" dirty="0" smtClean="0">
                <a:latin typeface="Arial" charset="0"/>
              </a:rPr>
              <a:t>Extracurricular activities – 6.5%</a:t>
            </a:r>
          </a:p>
          <a:p>
            <a:pPr eaLnBrk="1" hangingPunct="1">
              <a:lnSpc>
                <a:spcPct val="90000"/>
              </a:lnSpc>
            </a:pPr>
            <a:r>
              <a:rPr lang="en-US" sz="1200" dirty="0" smtClean="0">
                <a:latin typeface="Arial" charset="0"/>
              </a:rPr>
              <a:t>State Graduation Exams – 4 %</a:t>
            </a:r>
          </a:p>
          <a:p>
            <a:pPr eaLnBrk="1" hangingPunct="1">
              <a:lnSpc>
                <a:spcPct val="90000"/>
              </a:lnSpc>
            </a:pPr>
            <a:r>
              <a:rPr lang="en-US" sz="1200" dirty="0" smtClean="0">
                <a:latin typeface="Arial" charset="0"/>
              </a:rPr>
              <a:t>Work – 2 %</a:t>
            </a:r>
          </a:p>
          <a:p>
            <a:pPr marL="0" indent="0" algn="l">
              <a:buNone/>
            </a:pPr>
            <a:endParaRPr lang="en-US" sz="1200" b="1" i="1" baseline="0" dirty="0" smtClean="0">
              <a:solidFill>
                <a:schemeClr val="tx1"/>
              </a:solidFill>
              <a:latin typeface="Times New Roman"/>
              <a:cs typeface="Times New Roman"/>
            </a:endParaRPr>
          </a:p>
          <a:p>
            <a:pPr marL="0" indent="0" algn="l">
              <a:buNone/>
            </a:pPr>
            <a:endParaRPr lang="en-US" sz="1200" b="1" i="1" dirty="0" smtClean="0">
              <a:solidFill>
                <a:schemeClr val="tx1"/>
              </a:solidFill>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1</a:t>
            </a:fld>
            <a:endParaRPr lang="en-US"/>
          </a:p>
        </p:txBody>
      </p:sp>
    </p:spTree>
    <p:extLst>
      <p:ext uri="{BB962C8B-B14F-4D97-AF65-F5344CB8AC3E}">
        <p14:creationId xmlns:p14="http://schemas.microsoft.com/office/powerpoint/2010/main" val="38523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this as the moment everything changed. Try to crystalize it to a single moment when what you</a:t>
            </a:r>
            <a:r>
              <a:rPr lang="en-US" baseline="0" dirty="0" smtClean="0"/>
              <a:t> knew afterward was something you did not know before.</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10</a:t>
            </a:fld>
            <a:endParaRPr lang="en-US"/>
          </a:p>
        </p:txBody>
      </p:sp>
    </p:spTree>
    <p:extLst>
      <p:ext uri="{BB962C8B-B14F-4D97-AF65-F5344CB8AC3E}">
        <p14:creationId xmlns:p14="http://schemas.microsoft.com/office/powerpoint/2010/main" val="120719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your research – college mission statement, departmental web pages, athletics and activities, friends who go there, school newspaper, what you remember the rep saying when they visited your school or what you saw when you </a:t>
            </a:r>
            <a:r>
              <a:rPr lang="en-US" smtClean="0"/>
              <a:t>were there.</a:t>
            </a:r>
            <a:endParaRPr lang="en-US"/>
          </a:p>
        </p:txBody>
      </p:sp>
      <p:sp>
        <p:nvSpPr>
          <p:cNvPr id="4" name="Slide Number Placeholder 3"/>
          <p:cNvSpPr>
            <a:spLocks noGrp="1"/>
          </p:cNvSpPr>
          <p:nvPr>
            <p:ph type="sldNum" sz="quarter" idx="10"/>
          </p:nvPr>
        </p:nvSpPr>
        <p:spPr/>
        <p:txBody>
          <a:bodyPr/>
          <a:lstStyle/>
          <a:p>
            <a:fld id="{C1B61B91-78CC-C945-8052-5E971FF78C64}" type="slidenum">
              <a:rPr lang="en-US" smtClean="0"/>
              <a:t>11</a:t>
            </a:fld>
            <a:endParaRPr lang="en-US"/>
          </a:p>
        </p:txBody>
      </p:sp>
    </p:spTree>
    <p:extLst>
      <p:ext uri="{BB962C8B-B14F-4D97-AF65-F5344CB8AC3E}">
        <p14:creationId xmlns:p14="http://schemas.microsoft.com/office/powerpoint/2010/main" val="399062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cliché’s – the time you didn’t get to play in the big game, but still felt like</a:t>
            </a:r>
            <a:r>
              <a:rPr lang="en-US" baseline="0" dirty="0" smtClean="0"/>
              <a:t> part of the team, etc. </a:t>
            </a:r>
          </a:p>
          <a:p>
            <a:r>
              <a:rPr lang="en-US" baseline="0" dirty="0" smtClean="0"/>
              <a:t>Or did volunteer work somewhere and realized that poor people could be happy….etc.</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13</a:t>
            </a:fld>
            <a:endParaRPr lang="en-US"/>
          </a:p>
        </p:txBody>
      </p:sp>
    </p:spTree>
    <p:extLst>
      <p:ext uri="{BB962C8B-B14F-4D97-AF65-F5344CB8AC3E}">
        <p14:creationId xmlns:p14="http://schemas.microsoft.com/office/powerpoint/2010/main" val="399675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essay only you can write.</a:t>
            </a:r>
          </a:p>
          <a:p>
            <a:endParaRPr lang="en-US" dirty="0" smtClean="0"/>
          </a:p>
          <a:p>
            <a:r>
              <a:rPr lang="en-US" dirty="0" smtClean="0"/>
              <a:t>1</a:t>
            </a:r>
            <a:r>
              <a:rPr lang="en-US" baseline="30000" dirty="0" smtClean="0"/>
              <a:t>st</a:t>
            </a:r>
            <a:r>
              <a:rPr lang="en-US" dirty="0" smtClean="0"/>
              <a:t> person plural sounds preachy and generalizes</a:t>
            </a:r>
          </a:p>
          <a:p>
            <a:endParaRPr lang="en-US" dirty="0" smtClean="0"/>
          </a:p>
          <a:p>
            <a:r>
              <a:rPr lang="en-US" dirty="0" smtClean="0"/>
              <a:t>“You” – just don’t.</a:t>
            </a:r>
          </a:p>
          <a:p>
            <a:endParaRPr lang="en-US" dirty="0" smtClean="0"/>
          </a:p>
          <a:p>
            <a:r>
              <a:rPr lang="en-US" dirty="0" smtClean="0"/>
              <a:t>Read</a:t>
            </a:r>
            <a:r>
              <a:rPr lang="en-US" baseline="0" dirty="0" smtClean="0"/>
              <a:t> the essay aloud to someone who knows you well. </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14</a:t>
            </a:fld>
            <a:endParaRPr lang="en-US"/>
          </a:p>
        </p:txBody>
      </p:sp>
    </p:spTree>
    <p:extLst>
      <p:ext uri="{BB962C8B-B14F-4D97-AF65-F5344CB8AC3E}">
        <p14:creationId xmlns:p14="http://schemas.microsoft.com/office/powerpoint/2010/main" val="377546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a:t>
            </a:r>
            <a:r>
              <a:rPr lang="en-US" baseline="0" dirty="0" smtClean="0"/>
              <a:t>  this – the rest is icing on the cake – the stuff that sets you apart - recs</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15</a:t>
            </a:fld>
            <a:endParaRPr lang="en-US"/>
          </a:p>
        </p:txBody>
      </p:sp>
    </p:spTree>
    <p:extLst>
      <p:ext uri="{BB962C8B-B14F-4D97-AF65-F5344CB8AC3E}">
        <p14:creationId xmlns:p14="http://schemas.microsoft.com/office/powerpoint/2010/main" val="64042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Scheherazade -  Persian storyteller who prevented the king from killing any more women be telling</a:t>
            </a:r>
            <a:r>
              <a:rPr lang="en-US" baseline="0" dirty="0" smtClean="0"/>
              <a:t> him a story that ended at dawn – he kept her alive to finish the story the next night. Stories capture us and take us away. “Our” story helps others understand how we experience the world – perceptions, emotions, ethics, etc.  They show don’t tell…</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2</a:t>
            </a:fld>
            <a:endParaRPr lang="en-US"/>
          </a:p>
        </p:txBody>
      </p:sp>
    </p:spTree>
    <p:extLst>
      <p:ext uri="{BB962C8B-B14F-4D97-AF65-F5344CB8AC3E}">
        <p14:creationId xmlns:p14="http://schemas.microsoft.com/office/powerpoint/2010/main" val="315467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most part – you’ve been writing analytical/academic essays and it can be hard to go back and write personal</a:t>
            </a:r>
            <a:r>
              <a:rPr lang="en-US" baseline="0" dirty="0" smtClean="0"/>
              <a:t> narrative again. For some tips  - listen to your little brother or sister tell a story about something that happened to them that day – they have not lost their sense of story.</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3</a:t>
            </a:fld>
            <a:endParaRPr lang="en-US"/>
          </a:p>
        </p:txBody>
      </p:sp>
    </p:spTree>
    <p:extLst>
      <p:ext uri="{BB962C8B-B14F-4D97-AF65-F5344CB8AC3E}">
        <p14:creationId xmlns:p14="http://schemas.microsoft.com/office/powerpoint/2010/main" val="213768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website: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Tell a story about you:</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u="sng" dirty="0" smtClean="0"/>
              <a:t>Be specific. </a:t>
            </a:r>
            <a:r>
              <a:rPr lang="en-US" dirty="0" smtClean="0"/>
              <a:t>Take your belief out of the ether and ground it in the events that have shaped your core values. Consider moments when belief was formed or tested or changed. Think of your own experience, work, and family, and tell of the things you know that no one else does. Your story need not be heart-warming or gut-wrenching—it can even be funny—but it should be real. Make sure your story ties to the essence of your daily life philosophy and the shaping of your beliefs.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u="sng" dirty="0" smtClean="0"/>
              <a:t>Be brief: </a:t>
            </a:r>
            <a:r>
              <a:rPr lang="en-US" dirty="0" smtClean="0"/>
              <a:t>Your statement should be between 500 and 600 words. That’s about three minutes when read aloud at your natural pace.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u="sng" dirty="0" smtClean="0"/>
              <a:t>Name your belief</a:t>
            </a:r>
            <a:r>
              <a:rPr lang="en-US" dirty="0" smtClean="0"/>
              <a:t>: If you can’t name it in a sentence or two, your essay might not be about belief. Also, rather than writing a list, consider focusing on one core belief.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i="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u="sng" dirty="0" smtClean="0"/>
              <a:t>Be positive: </a:t>
            </a:r>
            <a:r>
              <a:rPr lang="en-US" dirty="0" smtClean="0"/>
              <a:t>Write about what you do believe, not what you don’t believe. Avoid statements of religious dogma, preaching, or editorializing.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u="sng" dirty="0" smtClean="0"/>
              <a:t>Be personal</a:t>
            </a:r>
            <a:r>
              <a:rPr lang="en-US" dirty="0" smtClean="0"/>
              <a:t>: Make your essay about you; speak in the first person. Avoid speaking in the editorial “we.” Tell a story from your own life; this is not an opinion piece about social ideals. Write in words and phrases that are comfortable for you to speak. We recommend you read your essay aloud to yourself several times, and each time edit it and simplify it until you find the words, tone, and story that truly echo your belief and the way you speak.</a:t>
            </a:r>
          </a:p>
        </p:txBody>
      </p:sp>
      <p:sp>
        <p:nvSpPr>
          <p:cNvPr id="4" name="Slide Number Placeholder 3"/>
          <p:cNvSpPr>
            <a:spLocks noGrp="1"/>
          </p:cNvSpPr>
          <p:nvPr>
            <p:ph type="sldNum" sz="quarter" idx="10"/>
          </p:nvPr>
        </p:nvSpPr>
        <p:spPr/>
        <p:txBody>
          <a:bodyPr/>
          <a:lstStyle/>
          <a:p>
            <a:fld id="{C1B61B91-78CC-C945-8052-5E971FF78C64}" type="slidenum">
              <a:rPr lang="en-US" smtClean="0"/>
              <a:t>4</a:t>
            </a:fld>
            <a:endParaRPr lang="en-US"/>
          </a:p>
        </p:txBody>
      </p:sp>
    </p:spTree>
    <p:extLst>
      <p:ext uri="{BB962C8B-B14F-4D97-AF65-F5344CB8AC3E}">
        <p14:creationId xmlns:p14="http://schemas.microsoft.com/office/powerpoint/2010/main" val="379828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Admissions officers can tell if a 50 year old woman wrote your essay or you did. If you don’t use billion dollar words regularly, don’t do it in your essay.</a:t>
            </a:r>
          </a:p>
          <a:p>
            <a:pPr marL="228600" indent="-228600">
              <a:buAutoNum type="arabicParenR"/>
            </a:pPr>
            <a:r>
              <a:rPr lang="en-US" dirty="0" smtClean="0"/>
              <a:t>Your essay can tell</a:t>
            </a:r>
            <a:r>
              <a:rPr lang="en-US" baseline="0" dirty="0" smtClean="0"/>
              <a:t> the story of an item that you listed in the “activities” section, but it shouldn’t be a rehashing of the entire section.</a:t>
            </a:r>
          </a:p>
          <a:p>
            <a:pPr marL="0" indent="0">
              <a:buNone/>
            </a:pPr>
            <a:r>
              <a:rPr lang="en-US" baseline="0" dirty="0" smtClean="0">
                <a:solidFill>
                  <a:srgbClr val="000000"/>
                </a:solidFill>
              </a:rPr>
              <a:t>3) Remember, the Gettysburg Address, President Lincoln’s famous speech that began with the words “four score and seven years ago”? It was given  in the middle of the civil war (at the dedication of a cemetery)  to remind people that the war was was being fought to uphold the ideals put forth by the founding “fathers” vision that all “men” were created equal. One of the most powerful and influential speeches in the history of America and it was less than 300 words –about two minutes long….!</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C1B61B91-78CC-C945-8052-5E971FF78C64}" type="slidenum">
              <a:rPr lang="en-US" smtClean="0"/>
              <a:t>5</a:t>
            </a:fld>
            <a:endParaRPr lang="en-US"/>
          </a:p>
        </p:txBody>
      </p:sp>
    </p:spTree>
    <p:extLst>
      <p:ext uri="{BB962C8B-B14F-4D97-AF65-F5344CB8AC3E}">
        <p14:creationId xmlns:p14="http://schemas.microsoft.com/office/powerpoint/2010/main" val="81536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thisibelieve.org</a:t>
            </a:r>
            <a:r>
              <a:rPr lang="en-US" dirty="0" smtClean="0"/>
              <a:t>/essay/31840/</a:t>
            </a:r>
          </a:p>
          <a:p>
            <a:endParaRPr lang="en-US" dirty="0" smtClean="0"/>
          </a:p>
          <a:p>
            <a:r>
              <a:rPr lang="en-US" dirty="0" smtClean="0"/>
              <a:t>This is your story – not a story about your grandma or your friend – rather that person’s impact on you.</a:t>
            </a:r>
          </a:p>
          <a:p>
            <a:r>
              <a:rPr lang="en-US" dirty="0" smtClean="0"/>
              <a:t>If</a:t>
            </a:r>
            <a:r>
              <a:rPr lang="en-US" baseline="0" dirty="0" smtClean="0"/>
              <a:t> your life has been filled with challenges that you have managed and overcome and that now lend you strength in your journey to your future</a:t>
            </a:r>
            <a:endParaRPr lang="en-US" dirty="0" smtClean="0"/>
          </a:p>
          <a:p>
            <a:endParaRPr lang="en-US" dirty="0" smtClean="0"/>
          </a:p>
          <a:p>
            <a:r>
              <a:rPr lang="en-US" dirty="0" smtClean="0"/>
              <a:t>Playing</a:t>
            </a:r>
            <a:r>
              <a:rPr lang="en-US" baseline="0" dirty="0" smtClean="0"/>
              <a:t> the violin makes me lonely.</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6</a:t>
            </a:fld>
            <a:endParaRPr lang="en-US"/>
          </a:p>
        </p:txBody>
      </p:sp>
    </p:spTree>
    <p:extLst>
      <p:ext uri="{BB962C8B-B14F-4D97-AF65-F5344CB8AC3E}">
        <p14:creationId xmlns:p14="http://schemas.microsoft.com/office/powerpoint/2010/main" val="56973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much universally agreed that in order to achieve success, people</a:t>
            </a:r>
            <a:r>
              <a:rPr lang="en-US" baseline="0" dirty="0" smtClean="0"/>
              <a:t> need to experience and cope with failure – the issue is your response – what you did next? Not the place to talk about unresolved issues – eating disorders, etc. unless they have been dealt with and truly are that which has made you stronger.</a:t>
            </a:r>
          </a:p>
          <a:p>
            <a:endParaRPr lang="en-US" baseline="0" dirty="0" smtClean="0"/>
          </a:p>
          <a:p>
            <a:r>
              <a:rPr lang="en-US" baseline="0" dirty="0" smtClean="0"/>
              <a:t>Great place to use humor ….if you are funny. If you are not – don’t!</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7</a:t>
            </a:fld>
            <a:endParaRPr lang="en-US"/>
          </a:p>
        </p:txBody>
      </p:sp>
    </p:spTree>
    <p:extLst>
      <p:ext uri="{BB962C8B-B14F-4D97-AF65-F5344CB8AC3E}">
        <p14:creationId xmlns:p14="http://schemas.microsoft.com/office/powerpoint/2010/main" val="80830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thisibelieve.org</a:t>
            </a:r>
            <a:r>
              <a:rPr lang="en-US" dirty="0" smtClean="0"/>
              <a:t>/essays/age/under18/page/2/</a:t>
            </a:r>
          </a:p>
          <a:p>
            <a:endParaRPr lang="en-US" dirty="0" smtClean="0"/>
          </a:p>
          <a:p>
            <a:r>
              <a:rPr lang="en-US" dirty="0" smtClean="0"/>
              <a:t>Could be very</a:t>
            </a:r>
            <a:r>
              <a:rPr lang="en-US" baseline="0" dirty="0" smtClean="0"/>
              <a:t> small or very big….”That’s so gay” in the popular vernacular at school.  Perhaps family believes one way and you decide another way. Church?</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8</a:t>
            </a:fld>
            <a:endParaRPr lang="en-US"/>
          </a:p>
        </p:txBody>
      </p:sp>
    </p:spTree>
    <p:extLst>
      <p:ext uri="{BB962C8B-B14F-4D97-AF65-F5344CB8AC3E}">
        <p14:creationId xmlns:p14="http://schemas.microsoft.com/office/powerpoint/2010/main" val="134577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challenge/Research query – your capstone project – if it really lit a fire under you</a:t>
            </a:r>
            <a:r>
              <a:rPr lang="en-US" baseline="0" dirty="0" smtClean="0"/>
              <a:t> and got you to think about something in a new way.</a:t>
            </a:r>
          </a:p>
          <a:p>
            <a:endParaRPr lang="en-US" baseline="0" dirty="0" smtClean="0"/>
          </a:p>
          <a:p>
            <a:r>
              <a:rPr lang="en-US" baseline="0" dirty="0" smtClean="0"/>
              <a:t>Some ethical </a:t>
            </a:r>
            <a:r>
              <a:rPr lang="en-US" baseline="0" dirty="0" err="1" smtClean="0"/>
              <a:t>dilemnas</a:t>
            </a:r>
            <a:r>
              <a:rPr lang="en-US" baseline="0" dirty="0" smtClean="0"/>
              <a:t> that you’ve encountered?</a:t>
            </a:r>
            <a:endParaRPr lang="en-US" dirty="0"/>
          </a:p>
        </p:txBody>
      </p:sp>
      <p:sp>
        <p:nvSpPr>
          <p:cNvPr id="4" name="Slide Number Placeholder 3"/>
          <p:cNvSpPr>
            <a:spLocks noGrp="1"/>
          </p:cNvSpPr>
          <p:nvPr>
            <p:ph type="sldNum" sz="quarter" idx="10"/>
          </p:nvPr>
        </p:nvSpPr>
        <p:spPr/>
        <p:txBody>
          <a:bodyPr/>
          <a:lstStyle/>
          <a:p>
            <a:fld id="{C1B61B91-78CC-C945-8052-5E971FF78C64}" type="slidenum">
              <a:rPr lang="en-US" smtClean="0"/>
              <a:t>9</a:t>
            </a:fld>
            <a:endParaRPr lang="en-US"/>
          </a:p>
        </p:txBody>
      </p:sp>
    </p:spTree>
    <p:extLst>
      <p:ext uri="{BB962C8B-B14F-4D97-AF65-F5344CB8AC3E}">
        <p14:creationId xmlns:p14="http://schemas.microsoft.com/office/powerpoint/2010/main" val="49009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9/8/2015</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9/8/2015</a:t>
            </a:fld>
            <a:endParaRPr lang="en-US" dirty="0"/>
          </a:p>
        </p:txBody>
      </p:sp>
      <p:sp>
        <p:nvSpPr>
          <p:cNvPr id="5" name="Footer Placeholder 4"/>
          <p:cNvSpPr>
            <a:spLocks noGrp="1"/>
          </p:cNvSpPr>
          <p:nvPr>
            <p:ph type="ftr" sz="quarter" idx="11"/>
          </p:nvPr>
        </p:nvSpPr>
        <p:spPr/>
        <p:txBody>
          <a:bodyPr/>
          <a:lstStyle/>
          <a:p>
            <a:r>
              <a:rPr lang="en-US" dirty="0"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9/8/2015</a:t>
            </a:fld>
            <a:endParaRPr lang="en-US" dirty="0"/>
          </a:p>
        </p:txBody>
      </p:sp>
      <p:sp>
        <p:nvSpPr>
          <p:cNvPr id="5" name="Footer Placeholder 4"/>
          <p:cNvSpPr>
            <a:spLocks noGrp="1"/>
          </p:cNvSpPr>
          <p:nvPr>
            <p:ph type="ftr" sz="quarter" idx="11"/>
          </p:nvPr>
        </p:nvSpPr>
        <p:spPr/>
        <p:txBody>
          <a:bodyPr/>
          <a:lstStyle/>
          <a:p>
            <a:r>
              <a:rPr lang="en-US" dirty="0"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9/8/2015</a:t>
            </a:fld>
            <a:endParaRPr lang="en-US" dirty="0"/>
          </a:p>
        </p:txBody>
      </p:sp>
      <p:sp>
        <p:nvSpPr>
          <p:cNvPr id="5" name="Footer Placeholder 4"/>
          <p:cNvSpPr>
            <a:spLocks noGrp="1"/>
          </p:cNvSpPr>
          <p:nvPr>
            <p:ph type="ftr" sz="quarter" idx="11"/>
          </p:nvPr>
        </p:nvSpPr>
        <p:spPr/>
        <p:txBody>
          <a:bodyPr/>
          <a:lstStyle/>
          <a:p>
            <a:r>
              <a:rPr lang="en-US" dirty="0"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9/8/2015</a:t>
            </a:fld>
            <a:endParaRPr lang="en-US" dirty="0"/>
          </a:p>
        </p:txBody>
      </p:sp>
      <p:sp>
        <p:nvSpPr>
          <p:cNvPr id="5" name="Footer Placeholder 4"/>
          <p:cNvSpPr>
            <a:spLocks noGrp="1"/>
          </p:cNvSpPr>
          <p:nvPr>
            <p:ph type="ftr" sz="quarter" idx="11"/>
          </p:nvPr>
        </p:nvSpPr>
        <p:spPr/>
        <p:txBody>
          <a:bodyPr/>
          <a:lstStyle/>
          <a:p>
            <a:r>
              <a:rPr lang="en-US" dirty="0"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9/8/2015</a:t>
            </a:fld>
            <a:endParaRPr lang="en-US" dirty="0"/>
          </a:p>
        </p:txBody>
      </p:sp>
      <p:sp>
        <p:nvSpPr>
          <p:cNvPr id="6" name="Footer Placeholder 5"/>
          <p:cNvSpPr>
            <a:spLocks noGrp="1"/>
          </p:cNvSpPr>
          <p:nvPr>
            <p:ph type="ftr" sz="quarter" idx="11"/>
          </p:nvPr>
        </p:nvSpPr>
        <p:spPr/>
        <p:txBody>
          <a:bodyPr/>
          <a:lstStyle/>
          <a:p>
            <a:r>
              <a:rPr lang="en-US" dirty="0"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9/8/2015</a:t>
            </a:fld>
            <a:endParaRPr lang="en-US" dirty="0"/>
          </a:p>
        </p:txBody>
      </p:sp>
      <p:sp>
        <p:nvSpPr>
          <p:cNvPr id="8" name="Footer Placeholder 7"/>
          <p:cNvSpPr>
            <a:spLocks noGrp="1"/>
          </p:cNvSpPr>
          <p:nvPr>
            <p:ph type="ftr" sz="quarter" idx="11"/>
          </p:nvPr>
        </p:nvSpPr>
        <p:spPr/>
        <p:txBody>
          <a:bodyPr/>
          <a:lstStyle/>
          <a:p>
            <a:r>
              <a:rPr lang="en-US" dirty="0" smtClean="0"/>
              <a:t>Footer Text</a:t>
            </a:r>
            <a:endParaRPr lang="en-US" dirty="0"/>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9/8/2015</a:t>
            </a:fld>
            <a:endParaRPr lang="en-US" dirty="0"/>
          </a:p>
        </p:txBody>
      </p:sp>
      <p:sp>
        <p:nvSpPr>
          <p:cNvPr id="4" name="Footer Placeholder 3"/>
          <p:cNvSpPr>
            <a:spLocks noGrp="1"/>
          </p:cNvSpPr>
          <p:nvPr>
            <p:ph type="ftr" sz="quarter" idx="11"/>
          </p:nvPr>
        </p:nvSpPr>
        <p:spPr/>
        <p:txBody>
          <a:bodyPr/>
          <a:lstStyle/>
          <a:p>
            <a:r>
              <a:rPr lang="en-US" dirty="0" smtClean="0"/>
              <a:t>Footer Text</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9/8/2015</a:t>
            </a:fld>
            <a:endParaRPr lang="en-US" dirty="0"/>
          </a:p>
        </p:txBody>
      </p:sp>
      <p:sp>
        <p:nvSpPr>
          <p:cNvPr id="3" name="Footer Placeholder 2"/>
          <p:cNvSpPr>
            <a:spLocks noGrp="1"/>
          </p:cNvSpPr>
          <p:nvPr>
            <p:ph type="ftr" sz="quarter" idx="11"/>
          </p:nvPr>
        </p:nvSpPr>
        <p:spPr/>
        <p:txBody>
          <a:bodyPr/>
          <a:lstStyle/>
          <a:p>
            <a:r>
              <a:rPr lang="en-US" dirty="0" smtClean="0"/>
              <a:t>Footer Text</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9/8/2015</a:t>
            </a:fld>
            <a:endParaRPr lang="en-US" dirty="0"/>
          </a:p>
        </p:txBody>
      </p:sp>
      <p:sp>
        <p:nvSpPr>
          <p:cNvPr id="6" name="Footer Placeholder 5"/>
          <p:cNvSpPr>
            <a:spLocks noGrp="1"/>
          </p:cNvSpPr>
          <p:nvPr>
            <p:ph type="ftr" sz="quarter" idx="11"/>
          </p:nvPr>
        </p:nvSpPr>
        <p:spPr/>
        <p:txBody>
          <a:bodyPr/>
          <a:lstStyle/>
          <a:p>
            <a:r>
              <a:rPr lang="en-US" dirty="0"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9/8/2015</a:t>
            </a:fld>
            <a:endParaRPr lang="en-US" dirty="0"/>
          </a:p>
        </p:txBody>
      </p:sp>
      <p:sp>
        <p:nvSpPr>
          <p:cNvPr id="6" name="Footer Placeholder 5"/>
          <p:cNvSpPr>
            <a:spLocks noGrp="1"/>
          </p:cNvSpPr>
          <p:nvPr>
            <p:ph type="ftr" sz="quarter" idx="11"/>
          </p:nvPr>
        </p:nvSpPr>
        <p:spPr/>
        <p:txBody>
          <a:bodyPr/>
          <a:lstStyle/>
          <a:p>
            <a:r>
              <a:rPr lang="en-US" dirty="0"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9/8/2015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0677"/>
            <a:ext cx="9144000" cy="1519952"/>
          </a:xfrm>
        </p:spPr>
        <p:txBody>
          <a:bodyPr/>
          <a:lstStyle/>
          <a:p>
            <a:r>
              <a:rPr lang="en-US" sz="6000" b="1" i="1" dirty="0" smtClean="0">
                <a:solidFill>
                  <a:schemeClr val="tx1"/>
                </a:solidFill>
                <a:latin typeface="Handwriting - Dakota"/>
                <a:cs typeface="Handwriting - Dakota"/>
              </a:rPr>
              <a:t/>
            </a:r>
            <a:br>
              <a:rPr lang="en-US" sz="6000" b="1" i="1" dirty="0" smtClean="0">
                <a:solidFill>
                  <a:schemeClr val="tx1"/>
                </a:solidFill>
                <a:latin typeface="Handwriting - Dakota"/>
                <a:cs typeface="Handwriting - Dakota"/>
              </a:rPr>
            </a:br>
            <a:r>
              <a:rPr lang="en-US" sz="6000" b="1" i="1" dirty="0" smtClean="0">
                <a:solidFill>
                  <a:schemeClr val="tx1"/>
                </a:solidFill>
                <a:latin typeface="Handwriting - Dakota"/>
                <a:cs typeface="Handwriting - Dakota"/>
              </a:rPr>
              <a:t>Writing </a:t>
            </a:r>
            <a:r>
              <a:rPr lang="en-US" sz="6000" b="1" i="1" dirty="0">
                <a:solidFill>
                  <a:schemeClr val="tx1"/>
                </a:solidFill>
                <a:latin typeface="Handwriting - Dakota"/>
                <a:cs typeface="Handwriting - Dakota"/>
              </a:rPr>
              <a:t>the College </a:t>
            </a:r>
            <a:r>
              <a:rPr lang="en-US" sz="6000" b="1" i="1" dirty="0" smtClean="0">
                <a:solidFill>
                  <a:schemeClr val="tx1"/>
                </a:solidFill>
                <a:latin typeface="Handwriting - Dakota"/>
                <a:cs typeface="Handwriting - Dakota"/>
              </a:rPr>
              <a:t>Essay</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Black"/>
              <a:cs typeface="Arial Black"/>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08" y="2433107"/>
            <a:ext cx="6453364" cy="4205893"/>
          </a:xfrm>
          <a:prstGeom prst="rect">
            <a:avLst/>
          </a:prstGeom>
        </p:spPr>
      </p:pic>
    </p:spTree>
    <p:extLst>
      <p:ext uri="{BB962C8B-B14F-4D97-AF65-F5344CB8AC3E}">
        <p14:creationId xmlns:p14="http://schemas.microsoft.com/office/powerpoint/2010/main" val="372751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6400"/>
            <a:ext cx="3035300" cy="4902200"/>
          </a:xfrm>
        </p:spPr>
        <p:txBody>
          <a:bodyPr>
            <a:normAutofit/>
          </a:bodyPr>
          <a:lstStyle/>
          <a:p>
            <a:pPr marL="0" indent="0">
              <a:buNone/>
            </a:pPr>
            <a:r>
              <a:rPr lang="en-US" dirty="0">
                <a:solidFill>
                  <a:srgbClr val="000000"/>
                </a:solidFill>
                <a:latin typeface="Chalkduster"/>
                <a:cs typeface="Chalkduster"/>
              </a:rPr>
              <a:t>Discuss an accomplishment or event, formal or informal, that marked your transition from childhood to adulthood within your culture, community, or family. </a:t>
            </a:r>
          </a:p>
        </p:txBody>
      </p:sp>
      <p:pic>
        <p:nvPicPr>
          <p:cNvPr id="5" name="Picture 4" descr="fast-f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139700"/>
            <a:ext cx="3810000" cy="3061732"/>
          </a:xfrm>
          <a:prstGeom prst="rect">
            <a:avLst/>
          </a:prstGeom>
        </p:spPr>
      </p:pic>
      <p:pic>
        <p:nvPicPr>
          <p:cNvPr id="8" name="Picture 7"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200" y="3403600"/>
            <a:ext cx="2616200" cy="2895600"/>
          </a:xfrm>
          <a:prstGeom prst="rect">
            <a:avLst/>
          </a:prstGeom>
        </p:spPr>
      </p:pic>
    </p:spTree>
    <p:extLst>
      <p:ext uri="{BB962C8B-B14F-4D97-AF65-F5344CB8AC3E}">
        <p14:creationId xmlns:p14="http://schemas.microsoft.com/office/powerpoint/2010/main" val="169694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44600"/>
          </a:xfrm>
        </p:spPr>
        <p:txBody>
          <a:bodyPr/>
          <a:lstStyle/>
          <a:p>
            <a:r>
              <a:rPr lang="en-US" dirty="0" smtClean="0"/>
              <a:t>Supplemental Essays</a:t>
            </a:r>
            <a:endParaRPr lang="en-US" dirty="0"/>
          </a:p>
        </p:txBody>
      </p:sp>
      <p:pic>
        <p:nvPicPr>
          <p:cNvPr id="4" name="Content Placeholder 3" descr="images-1.jpg"/>
          <p:cNvPicPr>
            <a:picLocks noGrp="1" noChangeAspect="1"/>
          </p:cNvPicPr>
          <p:nvPr>
            <p:ph idx="1"/>
          </p:nvPr>
        </p:nvPicPr>
        <p:blipFill>
          <a:blip r:embed="rId3">
            <a:extLst>
              <a:ext uri="{28A0092B-C50C-407E-A947-70E740481C1C}">
                <a14:useLocalDpi xmlns:a14="http://schemas.microsoft.com/office/drawing/2010/main" val="0"/>
              </a:ext>
            </a:extLst>
          </a:blip>
          <a:srcRect l="5143" r="5143"/>
          <a:stretch>
            <a:fillRect/>
          </a:stretch>
        </p:blipFill>
        <p:spPr/>
      </p:pic>
    </p:spTree>
    <p:extLst>
      <p:ext uri="{BB962C8B-B14F-4D97-AF65-F5344CB8AC3E}">
        <p14:creationId xmlns:p14="http://schemas.microsoft.com/office/powerpoint/2010/main" val="87349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36654"/>
            <a:ext cx="9006150" cy="5621346"/>
          </a:xfrm>
        </p:spPr>
        <p:txBody>
          <a:bodyPr>
            <a:noAutofit/>
          </a:bodyPr>
          <a:lstStyle/>
          <a:p>
            <a:pPr marL="0" lvl="0" indent="0">
              <a:lnSpc>
                <a:spcPct val="150000"/>
              </a:lnSpc>
              <a:spcBef>
                <a:spcPts val="0"/>
              </a:spcBef>
              <a:buNone/>
            </a:pPr>
            <a:r>
              <a:rPr lang="en-US" sz="2000" i="1" dirty="0" smtClean="0">
                <a:solidFill>
                  <a:schemeClr val="tx1"/>
                </a:solidFill>
                <a:latin typeface="Times New Roman"/>
                <a:cs typeface="Times New Roman"/>
              </a:rPr>
              <a:t>Imagine </a:t>
            </a:r>
            <a:r>
              <a:rPr lang="en-US" sz="2000" i="1" dirty="0">
                <a:solidFill>
                  <a:schemeClr val="tx1"/>
                </a:solidFill>
                <a:latin typeface="Times New Roman"/>
                <a:cs typeface="Times New Roman"/>
              </a:rPr>
              <a:t>you have to wear a costume for a year of your life. What would you pick and why?” </a:t>
            </a:r>
            <a:r>
              <a:rPr lang="en-US" sz="2000" dirty="0" smtClean="0">
                <a:solidFill>
                  <a:schemeClr val="tx1"/>
                </a:solidFill>
                <a:latin typeface="Times New Roman"/>
                <a:cs typeface="Times New Roman"/>
              </a:rPr>
              <a:t>(Brandeis University)</a:t>
            </a:r>
          </a:p>
          <a:p>
            <a:pPr marL="0" lvl="0" indent="0">
              <a:lnSpc>
                <a:spcPct val="150000"/>
              </a:lnSpc>
              <a:spcBef>
                <a:spcPts val="0"/>
              </a:spcBef>
              <a:buNone/>
            </a:pPr>
            <a:r>
              <a:rPr lang="en-US" sz="2000" i="1" dirty="0" smtClean="0">
                <a:solidFill>
                  <a:schemeClr val="tx1"/>
                </a:solidFill>
                <a:latin typeface="Times New Roman"/>
                <a:cs typeface="Times New Roman"/>
              </a:rPr>
              <a:t>“</a:t>
            </a:r>
            <a:r>
              <a:rPr lang="en-US" sz="2000" i="1" dirty="0">
                <a:solidFill>
                  <a:schemeClr val="tx1"/>
                </a:solidFill>
                <a:latin typeface="Times New Roman"/>
                <a:cs typeface="Times New Roman"/>
              </a:rPr>
              <a:t>What is your favorite ride at the amusement park? How does this reflect your approach to </a:t>
            </a:r>
            <a:r>
              <a:rPr lang="en-US" sz="2000" i="1" dirty="0" smtClean="0">
                <a:solidFill>
                  <a:schemeClr val="tx1"/>
                </a:solidFill>
                <a:latin typeface="Times New Roman"/>
                <a:cs typeface="Times New Roman"/>
              </a:rPr>
              <a:t>life?” </a:t>
            </a:r>
            <a:r>
              <a:rPr lang="en-US" sz="2000" dirty="0" smtClean="0">
                <a:solidFill>
                  <a:schemeClr val="tx1"/>
                </a:solidFill>
                <a:latin typeface="Times New Roman"/>
                <a:cs typeface="Times New Roman"/>
              </a:rPr>
              <a:t>(</a:t>
            </a:r>
            <a:r>
              <a:rPr lang="en-US" sz="2000" dirty="0">
                <a:solidFill>
                  <a:schemeClr val="tx1"/>
                </a:solidFill>
                <a:latin typeface="Times New Roman"/>
                <a:cs typeface="Times New Roman"/>
              </a:rPr>
              <a:t>E</a:t>
            </a:r>
            <a:r>
              <a:rPr lang="en-US" sz="2000" dirty="0" smtClean="0">
                <a:solidFill>
                  <a:schemeClr val="tx1"/>
                </a:solidFill>
                <a:latin typeface="Times New Roman"/>
                <a:cs typeface="Times New Roman"/>
              </a:rPr>
              <a:t>mory University)</a:t>
            </a:r>
          </a:p>
          <a:p>
            <a:pPr marL="0" lvl="0" indent="0">
              <a:lnSpc>
                <a:spcPct val="150000"/>
              </a:lnSpc>
              <a:spcBef>
                <a:spcPts val="0"/>
              </a:spcBef>
              <a:buNone/>
            </a:pPr>
            <a:r>
              <a:rPr lang="en-US" sz="2000" i="1" dirty="0" smtClean="0">
                <a:solidFill>
                  <a:schemeClr val="tx1"/>
                </a:solidFill>
                <a:latin typeface="Times New Roman"/>
                <a:cs typeface="Times New Roman"/>
              </a:rPr>
              <a:t>“</a:t>
            </a:r>
            <a:r>
              <a:rPr lang="en-US" sz="2000" i="1" dirty="0">
                <a:solidFill>
                  <a:schemeClr val="tx1"/>
                </a:solidFill>
                <a:latin typeface="Times New Roman"/>
                <a:cs typeface="Times New Roman"/>
              </a:rPr>
              <a:t>What does Play-Doh have to do with Plato?</a:t>
            </a:r>
            <a:r>
              <a:rPr lang="en-US" sz="2000" i="1" dirty="0" smtClean="0">
                <a:solidFill>
                  <a:schemeClr val="tx1"/>
                </a:solidFill>
                <a:latin typeface="Times New Roman"/>
                <a:cs typeface="Times New Roman"/>
              </a:rPr>
              <a:t>” </a:t>
            </a:r>
            <a:r>
              <a:rPr lang="en-US" sz="2000" dirty="0" smtClean="0">
                <a:solidFill>
                  <a:schemeClr val="tx1"/>
                </a:solidFill>
                <a:latin typeface="Times New Roman"/>
                <a:cs typeface="Times New Roman"/>
              </a:rPr>
              <a:t>(University of Chicago)</a:t>
            </a:r>
          </a:p>
          <a:p>
            <a:pPr marL="0" lvl="0" indent="0">
              <a:lnSpc>
                <a:spcPct val="150000"/>
              </a:lnSpc>
              <a:spcBef>
                <a:spcPts val="0"/>
              </a:spcBef>
              <a:buNone/>
            </a:pPr>
            <a:r>
              <a:rPr lang="en-US" sz="2000" i="1" dirty="0" smtClean="0">
                <a:solidFill>
                  <a:schemeClr val="tx1"/>
                </a:solidFill>
                <a:latin typeface="Times New Roman"/>
                <a:cs typeface="Times New Roman"/>
              </a:rPr>
              <a:t>“Why </a:t>
            </a:r>
            <a:r>
              <a:rPr lang="en-US" sz="2000" i="1" dirty="0">
                <a:solidFill>
                  <a:schemeClr val="tx1"/>
                </a:solidFill>
                <a:latin typeface="Times New Roman"/>
                <a:cs typeface="Times New Roman"/>
              </a:rPr>
              <a:t>did you do it</a:t>
            </a:r>
            <a:r>
              <a:rPr lang="en-US" sz="2000" i="1" dirty="0" smtClean="0">
                <a:solidFill>
                  <a:schemeClr val="tx1"/>
                </a:solidFill>
                <a:latin typeface="Times New Roman"/>
                <a:cs typeface="Times New Roman"/>
              </a:rPr>
              <a:t>?” </a:t>
            </a:r>
            <a:r>
              <a:rPr lang="en-US" sz="2000" dirty="0" smtClean="0">
                <a:solidFill>
                  <a:schemeClr val="tx1"/>
                </a:solidFill>
                <a:latin typeface="Times New Roman"/>
                <a:cs typeface="Times New Roman"/>
              </a:rPr>
              <a:t>(Wake Forest University)</a:t>
            </a:r>
          </a:p>
          <a:p>
            <a:pPr marL="0" lvl="0" indent="0">
              <a:lnSpc>
                <a:spcPct val="150000"/>
              </a:lnSpc>
              <a:spcBef>
                <a:spcPts val="0"/>
              </a:spcBef>
              <a:buNone/>
            </a:pPr>
            <a:r>
              <a:rPr lang="en-US" sz="2000" i="1" dirty="0" smtClean="0">
                <a:solidFill>
                  <a:schemeClr val="tx1"/>
                </a:solidFill>
                <a:latin typeface="Times New Roman"/>
                <a:cs typeface="Times New Roman"/>
              </a:rPr>
              <a:t>“You </a:t>
            </a:r>
            <a:r>
              <a:rPr lang="en-US" sz="2000" i="1" dirty="0">
                <a:solidFill>
                  <a:schemeClr val="tx1"/>
                </a:solidFill>
                <a:latin typeface="Times New Roman"/>
                <a:cs typeface="Times New Roman"/>
              </a:rPr>
              <a:t>have 150 words. Take a risk.” </a:t>
            </a:r>
            <a:r>
              <a:rPr lang="en-US" sz="2000" dirty="0" smtClean="0">
                <a:solidFill>
                  <a:schemeClr val="tx1"/>
                </a:solidFill>
                <a:latin typeface="Times New Roman"/>
                <a:cs typeface="Times New Roman"/>
              </a:rPr>
              <a:t>(University of Notre Dame)</a:t>
            </a:r>
            <a:endParaRPr lang="en-US" sz="2000" dirty="0">
              <a:solidFill>
                <a:schemeClr val="tx1"/>
              </a:solidFill>
              <a:latin typeface="Times New Roman"/>
              <a:cs typeface="Times New Roman"/>
            </a:endParaRPr>
          </a:p>
          <a:p>
            <a:pPr marL="0" lvl="0" indent="0">
              <a:lnSpc>
                <a:spcPct val="150000"/>
              </a:lnSpc>
              <a:spcBef>
                <a:spcPts val="0"/>
              </a:spcBef>
              <a:buNone/>
            </a:pPr>
            <a:r>
              <a:rPr lang="en-US" sz="2000" i="1" dirty="0" smtClean="0">
                <a:solidFill>
                  <a:schemeClr val="tx1"/>
                </a:solidFill>
                <a:latin typeface="Times New Roman"/>
                <a:cs typeface="Times New Roman"/>
              </a:rPr>
              <a:t>“</a:t>
            </a:r>
            <a:r>
              <a:rPr lang="en-US" sz="2000" i="1" dirty="0">
                <a:solidFill>
                  <a:schemeClr val="tx1"/>
                </a:solidFill>
                <a:latin typeface="Times New Roman"/>
                <a:cs typeface="Times New Roman"/>
              </a:rPr>
              <a:t>Gadget that needs inventing (in 20 words)” </a:t>
            </a:r>
            <a:r>
              <a:rPr lang="en-US" sz="2000" dirty="0" smtClean="0">
                <a:solidFill>
                  <a:schemeClr val="tx1"/>
                </a:solidFill>
                <a:latin typeface="Times New Roman"/>
                <a:cs typeface="Times New Roman"/>
              </a:rPr>
              <a:t>(University of North Carolina)</a:t>
            </a:r>
            <a:endParaRPr lang="en-US" sz="2000" dirty="0">
              <a:solidFill>
                <a:schemeClr val="tx1"/>
              </a:solidFill>
              <a:latin typeface="Times New Roman"/>
              <a:cs typeface="Times New Roman"/>
            </a:endParaRPr>
          </a:p>
          <a:p>
            <a:pPr marL="0" indent="0">
              <a:lnSpc>
                <a:spcPct val="150000"/>
              </a:lnSpc>
              <a:spcBef>
                <a:spcPts val="0"/>
              </a:spcBef>
              <a:buNone/>
            </a:pPr>
            <a:r>
              <a:rPr lang="en-US" sz="2000" i="1" dirty="0" smtClean="0">
                <a:solidFill>
                  <a:schemeClr val="tx1"/>
                </a:solidFill>
                <a:latin typeface="Times New Roman"/>
                <a:cs typeface="Times New Roman"/>
              </a:rPr>
              <a:t>“Write </a:t>
            </a:r>
            <a:r>
              <a:rPr lang="en-US" sz="2000" i="1" dirty="0">
                <a:solidFill>
                  <a:schemeClr val="tx1"/>
                </a:solidFill>
                <a:latin typeface="Times New Roman"/>
                <a:cs typeface="Times New Roman"/>
              </a:rPr>
              <a:t>a haiku, limerick, or short poem that best represents you</a:t>
            </a:r>
            <a:r>
              <a:rPr lang="en-US" sz="2000" i="1" dirty="0" smtClean="0">
                <a:solidFill>
                  <a:schemeClr val="tx1"/>
                </a:solidFill>
                <a:latin typeface="Times New Roman"/>
                <a:cs typeface="Times New Roman"/>
              </a:rPr>
              <a:t>.” </a:t>
            </a:r>
            <a:r>
              <a:rPr lang="en-US" sz="2000" dirty="0" smtClean="0">
                <a:solidFill>
                  <a:schemeClr val="tx1"/>
                </a:solidFill>
                <a:latin typeface="Times New Roman"/>
                <a:cs typeface="Times New Roman"/>
              </a:rPr>
              <a:t>(NYU)</a:t>
            </a:r>
            <a:r>
              <a:rPr lang="en-US" sz="2000" dirty="0">
                <a:solidFill>
                  <a:schemeClr val="tx2"/>
                </a:solidFill>
                <a:latin typeface="Times New Roman"/>
                <a:cs typeface="Times New Roman"/>
              </a:rPr>
              <a:t/>
            </a:r>
            <a:br>
              <a:rPr lang="en-US" sz="2000" dirty="0">
                <a:solidFill>
                  <a:schemeClr val="tx2"/>
                </a:solidFill>
                <a:latin typeface="Times New Roman"/>
                <a:cs typeface="Times New Roman"/>
              </a:rPr>
            </a:br>
            <a:r>
              <a:rPr lang="en-US" sz="2000" i="1" dirty="0" smtClean="0">
                <a:solidFill>
                  <a:schemeClr val="tx1"/>
                </a:solidFill>
                <a:latin typeface="Times New Roman"/>
                <a:cs typeface="Times New Roman"/>
              </a:rPr>
              <a:t>“How </a:t>
            </a:r>
            <a:r>
              <a:rPr lang="en-US" sz="2000" i="1" dirty="0">
                <a:solidFill>
                  <a:schemeClr val="tx1"/>
                </a:solidFill>
                <a:latin typeface="Times New Roman"/>
                <a:cs typeface="Times New Roman"/>
              </a:rPr>
              <a:t>did you get caught? (Or not caught, as the case may be.</a:t>
            </a:r>
            <a:r>
              <a:rPr lang="en-US" sz="2000" i="1" dirty="0" smtClean="0">
                <a:solidFill>
                  <a:schemeClr val="tx1"/>
                </a:solidFill>
                <a:latin typeface="Times New Roman"/>
                <a:cs typeface="Times New Roman"/>
              </a:rPr>
              <a:t>)”</a:t>
            </a:r>
            <a:r>
              <a:rPr lang="en-US" sz="2000" dirty="0" smtClean="0">
                <a:solidFill>
                  <a:schemeClr val="tx1"/>
                </a:solidFill>
                <a:latin typeface="Times New Roman"/>
                <a:cs typeface="Times New Roman"/>
              </a:rPr>
              <a:t> </a:t>
            </a:r>
            <a:r>
              <a:rPr lang="en-US" sz="2000" dirty="0">
                <a:solidFill>
                  <a:schemeClr val="tx1"/>
                </a:solidFill>
                <a:latin typeface="Times New Roman"/>
                <a:cs typeface="Times New Roman"/>
              </a:rPr>
              <a:t>(</a:t>
            </a:r>
            <a:r>
              <a:rPr lang="en-US" sz="2000" dirty="0" smtClean="0">
                <a:solidFill>
                  <a:schemeClr val="tx1"/>
                </a:solidFill>
                <a:latin typeface="Times New Roman"/>
                <a:cs typeface="Times New Roman"/>
              </a:rPr>
              <a:t>Chicago)</a:t>
            </a:r>
            <a:r>
              <a:rPr lang="en-US" sz="2000" dirty="0">
                <a:solidFill>
                  <a:schemeClr val="tx1"/>
                </a:solidFill>
                <a:latin typeface="Times New Roman"/>
                <a:cs typeface="Times New Roman"/>
              </a:rPr>
              <a:t/>
            </a:r>
            <a:br>
              <a:rPr lang="en-US" sz="2000" dirty="0">
                <a:solidFill>
                  <a:schemeClr val="tx1"/>
                </a:solidFill>
                <a:latin typeface="Times New Roman"/>
                <a:cs typeface="Times New Roman"/>
              </a:rPr>
            </a:br>
            <a:r>
              <a:rPr lang="en-US" sz="2000" i="1" dirty="0" smtClean="0">
                <a:solidFill>
                  <a:schemeClr val="tx1"/>
                </a:solidFill>
                <a:latin typeface="Times New Roman"/>
                <a:cs typeface="Times New Roman"/>
              </a:rPr>
              <a:t>“Are </a:t>
            </a:r>
            <a:r>
              <a:rPr lang="en-US" sz="2000" i="1" dirty="0">
                <a:solidFill>
                  <a:schemeClr val="tx1"/>
                </a:solidFill>
                <a:latin typeface="Times New Roman"/>
                <a:cs typeface="Times New Roman"/>
              </a:rPr>
              <a:t>we alone</a:t>
            </a:r>
            <a:r>
              <a:rPr lang="en-US" sz="2000" i="1" dirty="0" smtClean="0">
                <a:solidFill>
                  <a:schemeClr val="tx1"/>
                </a:solidFill>
                <a:latin typeface="Times New Roman"/>
                <a:cs typeface="Times New Roman"/>
              </a:rPr>
              <a:t>?”</a:t>
            </a:r>
            <a:r>
              <a:rPr lang="en-US" sz="2000" dirty="0" smtClean="0">
                <a:solidFill>
                  <a:schemeClr val="tx1"/>
                </a:solidFill>
                <a:latin typeface="Times New Roman"/>
                <a:cs typeface="Times New Roman"/>
              </a:rPr>
              <a:t> </a:t>
            </a:r>
            <a:r>
              <a:rPr lang="en-US" sz="2000" dirty="0">
                <a:solidFill>
                  <a:schemeClr val="tx1"/>
                </a:solidFill>
                <a:latin typeface="Times New Roman"/>
                <a:cs typeface="Times New Roman"/>
              </a:rPr>
              <a:t>(</a:t>
            </a:r>
            <a:r>
              <a:rPr lang="en-US" sz="2000" dirty="0" smtClean="0">
                <a:solidFill>
                  <a:schemeClr val="tx1"/>
                </a:solidFill>
                <a:latin typeface="Times New Roman"/>
                <a:cs typeface="Times New Roman"/>
              </a:rPr>
              <a:t>Tufts)</a:t>
            </a:r>
            <a:endParaRPr lang="en-US" sz="2000" dirty="0">
              <a:solidFill>
                <a:schemeClr val="tx1"/>
              </a:solidFill>
              <a:latin typeface="Times New Roman"/>
              <a:cs typeface="Times New Roman"/>
            </a:endParaRPr>
          </a:p>
          <a:p>
            <a:pPr marL="0" indent="0">
              <a:lnSpc>
                <a:spcPct val="150000"/>
              </a:lnSpc>
              <a:spcBef>
                <a:spcPts val="0"/>
              </a:spcBef>
              <a:buNone/>
            </a:pPr>
            <a:r>
              <a:rPr lang="en-US" sz="2000" dirty="0" smtClean="0">
                <a:solidFill>
                  <a:schemeClr val="tx1"/>
                </a:solidFill>
                <a:latin typeface="Times New Roman"/>
                <a:cs typeface="Times New Roman"/>
              </a:rPr>
              <a:t>“</a:t>
            </a:r>
            <a:r>
              <a:rPr lang="en-US" sz="2000" i="1" dirty="0" smtClean="0">
                <a:solidFill>
                  <a:schemeClr val="tx1"/>
                </a:solidFill>
                <a:latin typeface="Times New Roman"/>
                <a:cs typeface="Times New Roman"/>
              </a:rPr>
              <a:t>You </a:t>
            </a:r>
            <a:r>
              <a:rPr lang="en-US" sz="2000" i="1" dirty="0">
                <a:solidFill>
                  <a:schemeClr val="tx1"/>
                </a:solidFill>
                <a:latin typeface="Times New Roman"/>
                <a:cs typeface="Times New Roman"/>
              </a:rPr>
              <a:t>have just completed your 300-page autobiography. S</a:t>
            </a:r>
            <a:r>
              <a:rPr lang="en-US" sz="2000" i="1" dirty="0" smtClean="0">
                <a:solidFill>
                  <a:schemeClr val="tx1"/>
                </a:solidFill>
                <a:latin typeface="Times New Roman"/>
                <a:cs typeface="Times New Roman"/>
              </a:rPr>
              <a:t>ubmit </a:t>
            </a:r>
            <a:r>
              <a:rPr lang="en-US" sz="2000" i="1" dirty="0">
                <a:solidFill>
                  <a:schemeClr val="tx1"/>
                </a:solidFill>
                <a:latin typeface="Times New Roman"/>
                <a:cs typeface="Times New Roman"/>
              </a:rPr>
              <a:t>Page 217.</a:t>
            </a:r>
            <a:r>
              <a:rPr lang="en-US" sz="2000" dirty="0">
                <a:solidFill>
                  <a:schemeClr val="tx1"/>
                </a:solidFill>
                <a:latin typeface="Times New Roman"/>
                <a:cs typeface="Times New Roman"/>
              </a:rPr>
              <a:t> (</a:t>
            </a:r>
            <a:r>
              <a:rPr lang="en-US" sz="2000" dirty="0" smtClean="0">
                <a:solidFill>
                  <a:schemeClr val="tx1"/>
                </a:solidFill>
                <a:latin typeface="Times New Roman"/>
                <a:cs typeface="Times New Roman"/>
              </a:rPr>
              <a:t>UPenn)”</a:t>
            </a:r>
            <a:r>
              <a:rPr lang="en-US" sz="2000" dirty="0">
                <a:solidFill>
                  <a:schemeClr val="tx1"/>
                </a:solidFill>
                <a:latin typeface="Times New Roman"/>
                <a:cs typeface="Times New Roman"/>
              </a:rPr>
              <a:t/>
            </a:r>
            <a:br>
              <a:rPr lang="en-US" sz="2000" dirty="0">
                <a:solidFill>
                  <a:schemeClr val="tx1"/>
                </a:solidFill>
                <a:latin typeface="Times New Roman"/>
                <a:cs typeface="Times New Roman"/>
              </a:rPr>
            </a:br>
            <a:endParaRPr lang="en-US" sz="2000" dirty="0">
              <a:solidFill>
                <a:schemeClr val="tx1"/>
              </a:solidFill>
              <a:latin typeface="Times New Roman"/>
              <a:cs typeface="Times New Roman"/>
            </a:endParaRPr>
          </a:p>
          <a:p>
            <a:endParaRPr lang="en-US" sz="2000" dirty="0">
              <a:solidFill>
                <a:schemeClr val="tx1"/>
              </a:solidFill>
            </a:endParaRPr>
          </a:p>
        </p:txBody>
      </p:sp>
      <p:sp>
        <p:nvSpPr>
          <p:cNvPr id="2" name="Title 1"/>
          <p:cNvSpPr>
            <a:spLocks noGrp="1"/>
          </p:cNvSpPr>
          <p:nvPr>
            <p:ph type="title"/>
          </p:nvPr>
        </p:nvSpPr>
        <p:spPr>
          <a:xfrm>
            <a:off x="1" y="0"/>
            <a:ext cx="9006150" cy="1069539"/>
          </a:xfrm>
        </p:spPr>
        <p:txBody>
          <a:bodyPr/>
          <a:lstStyle/>
          <a:p>
            <a:r>
              <a:rPr lang="en-US" sz="4000" dirty="0" smtClean="0"/>
              <a:t>College Specific Supplements</a:t>
            </a:r>
            <a:endParaRPr lang="en-US" sz="4000" dirty="0"/>
          </a:p>
        </p:txBody>
      </p:sp>
    </p:spTree>
    <p:extLst>
      <p:ext uri="{BB962C8B-B14F-4D97-AF65-F5344CB8AC3E}">
        <p14:creationId xmlns:p14="http://schemas.microsoft.com/office/powerpoint/2010/main" val="1817883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05-17 at 12.05.2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38238" b="-19096"/>
          <a:stretch/>
        </p:blipFill>
        <p:spPr>
          <a:xfrm>
            <a:off x="0" y="-300038"/>
            <a:ext cx="9144000" cy="7158038"/>
          </a:xfrm>
        </p:spPr>
      </p:pic>
      <p:sp>
        <p:nvSpPr>
          <p:cNvPr id="5" name="TextBox 4"/>
          <p:cNvSpPr txBox="1"/>
          <p:nvPr/>
        </p:nvSpPr>
        <p:spPr>
          <a:xfrm>
            <a:off x="167091" y="3760097"/>
            <a:ext cx="4645101" cy="707886"/>
          </a:xfrm>
          <a:prstGeom prst="rect">
            <a:avLst/>
          </a:prstGeom>
          <a:noFill/>
        </p:spPr>
        <p:txBody>
          <a:bodyPr wrap="square" rtlCol="0">
            <a:spAutoFit/>
          </a:bodyPr>
          <a:lstStyle/>
          <a:p>
            <a:pPr algn="ctr"/>
            <a:r>
              <a:rPr lang="en-US" sz="4000" dirty="0" smtClean="0"/>
              <a:t>Rice University</a:t>
            </a:r>
            <a:endParaRPr lang="en-US" sz="4000" dirty="0"/>
          </a:p>
        </p:txBody>
      </p:sp>
      <p:sp>
        <p:nvSpPr>
          <p:cNvPr id="6" name="TextBox 5"/>
          <p:cNvSpPr txBox="1"/>
          <p:nvPr/>
        </p:nvSpPr>
        <p:spPr>
          <a:xfrm>
            <a:off x="401016" y="228927"/>
            <a:ext cx="7836521" cy="923330"/>
          </a:xfrm>
          <a:prstGeom prst="rect">
            <a:avLst/>
          </a:prstGeom>
          <a:noFill/>
        </p:spPr>
        <p:txBody>
          <a:bodyPr wrap="square" rtlCol="0">
            <a:spAutoFit/>
          </a:bodyPr>
          <a:lstStyle/>
          <a:p>
            <a:pPr algn="ctr"/>
            <a:r>
              <a:rPr lang="en-US" sz="5400" b="1" dirty="0" smtClean="0"/>
              <a:t>…and don’t use “rice”</a:t>
            </a:r>
            <a:endParaRPr lang="en-US" sz="5400" b="1" dirty="0"/>
          </a:p>
        </p:txBody>
      </p:sp>
    </p:spTree>
    <p:extLst>
      <p:ext uri="{BB962C8B-B14F-4D97-AF65-F5344CB8AC3E}">
        <p14:creationId xmlns:p14="http://schemas.microsoft.com/office/powerpoint/2010/main" val="362299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Tips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i="1" u="sng" dirty="0" smtClean="0">
                <a:solidFill>
                  <a:schemeClr val="tx1"/>
                </a:solidFill>
              </a:rPr>
              <a:t>Always write in first person.</a:t>
            </a:r>
          </a:p>
          <a:p>
            <a:pPr marL="0" indent="0" algn="ctr">
              <a:buNone/>
            </a:pPr>
            <a:r>
              <a:rPr lang="en-US" sz="4000" dirty="0" smtClean="0">
                <a:solidFill>
                  <a:schemeClr val="tx1"/>
                </a:solidFill>
              </a:rPr>
              <a:t>“I….Me….My….Mine” etc.</a:t>
            </a:r>
          </a:p>
          <a:p>
            <a:pPr marL="0" indent="0" algn="ctr">
              <a:buNone/>
            </a:pPr>
            <a:endParaRPr lang="en-US" dirty="0" smtClean="0">
              <a:solidFill>
                <a:schemeClr val="tx1"/>
              </a:solidFill>
            </a:endParaRPr>
          </a:p>
          <a:p>
            <a:pPr marL="0" indent="0" algn="ctr">
              <a:buNone/>
            </a:pPr>
            <a:r>
              <a:rPr lang="en-US" b="1" i="1" u="sng" dirty="0" smtClean="0">
                <a:solidFill>
                  <a:schemeClr val="tx1"/>
                </a:solidFill>
              </a:rPr>
              <a:t>Avoid use of editorial first person plural. </a:t>
            </a:r>
          </a:p>
          <a:p>
            <a:pPr marL="0" indent="0" algn="ctr">
              <a:buNone/>
            </a:pPr>
            <a:r>
              <a:rPr lang="en-US" sz="3200" dirty="0" smtClean="0">
                <a:solidFill>
                  <a:schemeClr val="tx1"/>
                </a:solidFill>
              </a:rPr>
              <a:t>“We…us…our…ours” etc.</a:t>
            </a:r>
          </a:p>
          <a:p>
            <a:pPr marL="0" indent="0" algn="ctr">
              <a:buNone/>
            </a:pPr>
            <a:endParaRPr lang="en-US" b="1" i="1" u="sng" dirty="0" smtClean="0">
              <a:solidFill>
                <a:schemeClr val="tx1"/>
              </a:solidFill>
            </a:endParaRPr>
          </a:p>
          <a:p>
            <a:pPr marL="0" indent="0" algn="ctr">
              <a:buNone/>
            </a:pPr>
            <a:r>
              <a:rPr lang="en-US" b="1" i="1" u="sng" dirty="0" smtClean="0">
                <a:solidFill>
                  <a:schemeClr val="tx1"/>
                </a:solidFill>
              </a:rPr>
              <a:t>Never Use the word “you.”</a:t>
            </a:r>
          </a:p>
          <a:p>
            <a:pPr marL="0" indent="0" algn="ctr">
              <a:buNone/>
            </a:pPr>
            <a:r>
              <a:rPr lang="en-US" sz="3200" dirty="0" smtClean="0">
                <a:solidFill>
                  <a:srgbClr val="000000"/>
                </a:solidFill>
              </a:rPr>
              <a:t>Unless you are using it in a direct quote:</a:t>
            </a:r>
          </a:p>
          <a:p>
            <a:pPr marL="0" indent="0" algn="ctr">
              <a:buNone/>
            </a:pPr>
            <a:r>
              <a:rPr lang="en-US" sz="2800" i="1" dirty="0" smtClean="0">
                <a:solidFill>
                  <a:srgbClr val="000000"/>
                </a:solidFill>
              </a:rPr>
              <a:t>My dad said, “You must become a dentist.”</a:t>
            </a:r>
            <a:endParaRPr lang="en-US" sz="2800" i="1" dirty="0" smtClean="0">
              <a:solidFill>
                <a:schemeClr val="tx1"/>
              </a:solidFill>
            </a:endParaRPr>
          </a:p>
        </p:txBody>
      </p:sp>
    </p:spTree>
    <p:extLst>
      <p:ext uri="{BB962C8B-B14F-4D97-AF65-F5344CB8AC3E}">
        <p14:creationId xmlns:p14="http://schemas.microsoft.com/office/powerpoint/2010/main" val="66719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u="sng" dirty="0" smtClean="0">
                <a:latin typeface="Arial Black"/>
                <a:cs typeface="Arial Black"/>
              </a:rPr>
              <a:t>REMEMBER</a:t>
            </a:r>
            <a:endParaRPr lang="en-US" sz="9600" b="1" u="sng" dirty="0">
              <a:latin typeface="Arial Black"/>
              <a:cs typeface="Arial Black"/>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marL="0" indent="0">
              <a:buNone/>
            </a:pPr>
            <a:r>
              <a:rPr lang="en-US" sz="3600" dirty="0" smtClean="0">
                <a:solidFill>
                  <a:schemeClr val="tx1"/>
                </a:solidFill>
                <a:latin typeface="Times New Roman"/>
                <a:cs typeface="Times New Roman"/>
              </a:rPr>
              <a:t>Most Important Factors in College Admissions: </a:t>
            </a:r>
            <a:endParaRPr lang="en-US" sz="3600" dirty="0">
              <a:solidFill>
                <a:schemeClr val="tx1"/>
              </a:solidFill>
              <a:latin typeface="Times New Roman"/>
              <a:cs typeface="Times New Roman"/>
            </a:endParaRPr>
          </a:p>
          <a:p>
            <a:pPr marL="0" indent="0" algn="ctr">
              <a:buNone/>
            </a:pPr>
            <a:r>
              <a:rPr lang="en-US" sz="3200" b="1" i="1" dirty="0" smtClean="0">
                <a:solidFill>
                  <a:schemeClr val="tx1"/>
                </a:solidFill>
                <a:latin typeface="Times New Roman"/>
                <a:cs typeface="Times New Roman"/>
              </a:rPr>
              <a:t>Grades in College Prep (Core) Classes</a:t>
            </a:r>
          </a:p>
          <a:p>
            <a:pPr marL="0" indent="0" algn="ctr">
              <a:buNone/>
            </a:pPr>
            <a:r>
              <a:rPr lang="en-US" sz="3200" b="1" i="1" dirty="0" smtClean="0">
                <a:solidFill>
                  <a:schemeClr val="tx1"/>
                </a:solidFill>
                <a:latin typeface="Times New Roman"/>
                <a:cs typeface="Times New Roman"/>
              </a:rPr>
              <a:t>Strength of Curriculum</a:t>
            </a:r>
          </a:p>
          <a:p>
            <a:pPr marL="0" indent="0" algn="ctr">
              <a:buNone/>
            </a:pPr>
            <a:r>
              <a:rPr lang="en-US" sz="3200" b="1" i="1" dirty="0" smtClean="0">
                <a:solidFill>
                  <a:schemeClr val="tx1"/>
                </a:solidFill>
                <a:latin typeface="Times New Roman"/>
                <a:cs typeface="Times New Roman"/>
              </a:rPr>
              <a:t>Standardized Test Scores</a:t>
            </a:r>
          </a:p>
          <a:p>
            <a:pPr marL="0" indent="0" algn="ctr">
              <a:buNone/>
            </a:pPr>
            <a:r>
              <a:rPr lang="en-US" sz="3200" b="1" i="1" dirty="0" smtClean="0">
                <a:solidFill>
                  <a:schemeClr val="tx1"/>
                </a:solidFill>
                <a:latin typeface="Times New Roman"/>
                <a:cs typeface="Times New Roman"/>
              </a:rPr>
              <a:t>Grades in all Classes</a:t>
            </a:r>
          </a:p>
          <a:p>
            <a:pPr marL="0" indent="0" algn="ctr">
              <a:buNone/>
            </a:pPr>
            <a:endParaRPr lang="en-US" sz="3200" b="1" i="1" dirty="0" smtClean="0">
              <a:solidFill>
                <a:schemeClr val="tx1"/>
              </a:solidFill>
              <a:latin typeface="Times New Roman"/>
              <a:cs typeface="Times New Roman"/>
            </a:endParaRPr>
          </a:p>
          <a:p>
            <a:pPr marL="0" indent="0">
              <a:buNone/>
            </a:pPr>
            <a:r>
              <a:rPr lang="en-US" sz="3600" dirty="0" smtClean="0">
                <a:solidFill>
                  <a:srgbClr val="0000FF"/>
                </a:solidFill>
                <a:latin typeface="Chalkduster"/>
                <a:cs typeface="Chalkduster"/>
              </a:rPr>
              <a:t>Stuck? Talk to Your School Counselor. She or he is there to help.</a:t>
            </a:r>
          </a:p>
          <a:p>
            <a:pPr marL="0" indent="0">
              <a:buNone/>
            </a:pPr>
            <a:endParaRPr lang="en-US" sz="4000" dirty="0">
              <a:solidFill>
                <a:schemeClr val="tx1"/>
              </a:solidFill>
              <a:latin typeface="Chalkduster"/>
              <a:cs typeface="Chalkduster"/>
            </a:endParaRPr>
          </a:p>
          <a:p>
            <a:pPr marL="0" indent="0">
              <a:buNone/>
            </a:pPr>
            <a:endParaRPr lang="en-US" sz="4000" dirty="0" smtClean="0">
              <a:solidFill>
                <a:schemeClr val="tx1"/>
              </a:solidFill>
              <a:latin typeface="Chalkduster"/>
              <a:cs typeface="Chalkduster"/>
            </a:endParaRPr>
          </a:p>
          <a:p>
            <a:pPr marL="0" indent="0">
              <a:buNone/>
            </a:pPr>
            <a:endParaRPr lang="en-US" dirty="0">
              <a:solidFill>
                <a:schemeClr val="tx1"/>
              </a:solidFill>
              <a:latin typeface="Chalkduster"/>
              <a:cs typeface="Chalkduster"/>
            </a:endParaRPr>
          </a:p>
        </p:txBody>
      </p:sp>
    </p:spTree>
    <p:extLst>
      <p:ext uri="{BB962C8B-B14F-4D97-AF65-F5344CB8AC3E}">
        <p14:creationId xmlns:p14="http://schemas.microsoft.com/office/powerpoint/2010/main" val="2813139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5577"/>
          </a:xfrm>
        </p:spPr>
        <p:txBody>
          <a:bodyPr/>
          <a:lstStyle/>
          <a:p>
            <a:r>
              <a:rPr lang="en-US" dirty="0" smtClean="0"/>
              <a:t>The Best Essays</a:t>
            </a:r>
            <a:endParaRPr lang="en-US" dirty="0"/>
          </a:p>
        </p:txBody>
      </p:sp>
      <p:sp>
        <p:nvSpPr>
          <p:cNvPr id="3" name="Content Placeholder 2"/>
          <p:cNvSpPr>
            <a:spLocks noGrp="1"/>
          </p:cNvSpPr>
          <p:nvPr>
            <p:ph idx="1"/>
          </p:nvPr>
        </p:nvSpPr>
        <p:spPr>
          <a:xfrm>
            <a:off x="133672" y="1052828"/>
            <a:ext cx="4110414" cy="5631790"/>
          </a:xfrm>
        </p:spPr>
        <p:txBody>
          <a:bodyPr>
            <a:normAutofit lnSpcReduction="10000"/>
          </a:bodyPr>
          <a:lstStyle/>
          <a:p>
            <a:pPr marL="0" indent="0">
              <a:buNone/>
            </a:pPr>
            <a:r>
              <a:rPr lang="en-US" dirty="0" smtClean="0">
                <a:solidFill>
                  <a:srgbClr val="000000"/>
                </a:solidFill>
                <a:latin typeface="Marker Felt"/>
                <a:cs typeface="Marker Felt"/>
              </a:rPr>
              <a:t>“Answer the question honestly.”</a:t>
            </a:r>
          </a:p>
          <a:p>
            <a:pPr marL="0" indent="0">
              <a:buNone/>
            </a:pPr>
            <a:endParaRPr lang="en-US" dirty="0" smtClean="0">
              <a:solidFill>
                <a:srgbClr val="000000"/>
              </a:solidFill>
              <a:latin typeface="Marker Felt"/>
              <a:cs typeface="Marker Felt"/>
            </a:endParaRPr>
          </a:p>
          <a:p>
            <a:pPr marL="0" indent="0">
              <a:buNone/>
            </a:pPr>
            <a:r>
              <a:rPr lang="en-US" dirty="0" smtClean="0">
                <a:solidFill>
                  <a:srgbClr val="000000"/>
                </a:solidFill>
                <a:latin typeface="Marker Felt"/>
                <a:cs typeface="Marker Felt"/>
              </a:rPr>
              <a:t>“…show who you are not simply what you’ve done.”</a:t>
            </a:r>
          </a:p>
          <a:p>
            <a:pPr marL="0" indent="0">
              <a:buNone/>
            </a:pPr>
            <a:endParaRPr lang="en-US" dirty="0" smtClean="0">
              <a:solidFill>
                <a:srgbClr val="000000"/>
              </a:solidFill>
              <a:latin typeface="Marker Felt"/>
              <a:cs typeface="Marker Felt"/>
            </a:endParaRPr>
          </a:p>
          <a:p>
            <a:pPr marL="0" indent="0">
              <a:buNone/>
            </a:pPr>
            <a:r>
              <a:rPr lang="en-US" dirty="0" smtClean="0">
                <a:solidFill>
                  <a:srgbClr val="000000"/>
                </a:solidFill>
                <a:latin typeface="Marker Felt"/>
                <a:cs typeface="Marker Felt"/>
              </a:rPr>
              <a:t>“Tell a story only you could possibly tell.”</a:t>
            </a:r>
          </a:p>
          <a:p>
            <a:pPr marL="0" indent="0">
              <a:buNone/>
            </a:pPr>
            <a:endParaRPr lang="en-US" dirty="0" smtClean="0">
              <a:solidFill>
                <a:srgbClr val="000000"/>
              </a:solidFill>
              <a:latin typeface="Marker Felt"/>
              <a:cs typeface="Marker Felt"/>
            </a:endParaRPr>
          </a:p>
          <a:p>
            <a:pPr marL="0" indent="0">
              <a:buNone/>
            </a:pPr>
            <a:r>
              <a:rPr lang="en-US" dirty="0" smtClean="0">
                <a:solidFill>
                  <a:srgbClr val="000000"/>
                </a:solidFill>
                <a:latin typeface="Marker Felt"/>
                <a:cs typeface="Marker Felt"/>
              </a:rPr>
              <a:t>“…take me out of my office for five minutes.”</a:t>
            </a:r>
          </a:p>
          <a:p>
            <a:pPr marL="0" indent="0">
              <a:buNone/>
            </a:pPr>
            <a:endParaRPr lang="en-US" dirty="0" smtClean="0">
              <a:solidFill>
                <a:srgbClr val="000000"/>
              </a:solidFill>
              <a:latin typeface="Marker Felt"/>
              <a:cs typeface="Marker Felt"/>
            </a:endParaRPr>
          </a:p>
          <a:p>
            <a:pPr marL="0" indent="0">
              <a:buNone/>
            </a:pPr>
            <a:r>
              <a:rPr lang="en-US" dirty="0" smtClean="0">
                <a:solidFill>
                  <a:srgbClr val="000000"/>
                </a:solidFill>
                <a:latin typeface="Marker Felt"/>
                <a:cs typeface="Marker Felt"/>
              </a:rPr>
              <a:t>“…give me an interior monologue.” </a:t>
            </a:r>
          </a:p>
          <a:p>
            <a:pPr marL="0" indent="0">
              <a:buNone/>
            </a:pPr>
            <a:endParaRPr lang="en-US" dirty="0">
              <a:solidFill>
                <a:srgbClr val="000000"/>
              </a:solidFill>
              <a:latin typeface="Marker Felt"/>
              <a:cs typeface="Marker Felt"/>
            </a:endParaRPr>
          </a:p>
        </p:txBody>
      </p:sp>
      <p:pic>
        <p:nvPicPr>
          <p:cNvPr id="5" name="Picture 4" descr="scherez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1752600"/>
            <a:ext cx="5080000" cy="5105400"/>
          </a:xfrm>
          <a:prstGeom prst="rect">
            <a:avLst/>
          </a:prstGeom>
        </p:spPr>
      </p:pic>
      <p:sp>
        <p:nvSpPr>
          <p:cNvPr id="8" name="TextBox 7"/>
          <p:cNvSpPr txBox="1"/>
          <p:nvPr/>
        </p:nvSpPr>
        <p:spPr>
          <a:xfrm>
            <a:off x="4494721" y="1383269"/>
            <a:ext cx="4528139" cy="369332"/>
          </a:xfrm>
          <a:prstGeom prst="rect">
            <a:avLst/>
          </a:prstGeom>
          <a:noFill/>
        </p:spPr>
        <p:txBody>
          <a:bodyPr wrap="square" rtlCol="0">
            <a:spAutoFit/>
          </a:bodyPr>
          <a:lstStyle/>
          <a:p>
            <a:r>
              <a:rPr lang="en-US" dirty="0" smtClean="0">
                <a:latin typeface="Lucida Calligraphy"/>
                <a:cs typeface="Lucida Calligraphy"/>
              </a:rPr>
              <a:t>Tell me a </a:t>
            </a:r>
            <a:r>
              <a:rPr lang="en-US" dirty="0">
                <a:latin typeface="Lucida Calligraphy"/>
                <a:cs typeface="Lucida Calligraphy"/>
              </a:rPr>
              <a:t>Story, Scheherazade</a:t>
            </a:r>
          </a:p>
        </p:txBody>
      </p:sp>
    </p:spTree>
    <p:extLst>
      <p:ext uri="{BB962C8B-B14F-4D97-AF65-F5344CB8AC3E}">
        <p14:creationId xmlns:p14="http://schemas.microsoft.com/office/powerpoint/2010/main" val="1917202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2693"/>
          </a:xfrm>
        </p:spPr>
        <p:txBody>
          <a:bodyPr/>
          <a:lstStyle/>
          <a:p>
            <a:r>
              <a:rPr lang="en-US" dirty="0" smtClean="0"/>
              <a:t>The Best Essays Don’t</a:t>
            </a:r>
            <a:endParaRPr lang="en-US" dirty="0"/>
          </a:p>
        </p:txBody>
      </p:sp>
      <p:sp>
        <p:nvSpPr>
          <p:cNvPr id="3" name="Content Placeholder 2"/>
          <p:cNvSpPr>
            <a:spLocks noGrp="1"/>
          </p:cNvSpPr>
          <p:nvPr>
            <p:ph idx="1"/>
          </p:nvPr>
        </p:nvSpPr>
        <p:spPr>
          <a:xfrm>
            <a:off x="5096244" y="1153098"/>
            <a:ext cx="4047755" cy="5704902"/>
          </a:xfrm>
        </p:spPr>
        <p:txBody>
          <a:bodyPr>
            <a:normAutofit/>
          </a:bodyPr>
          <a:lstStyle/>
          <a:p>
            <a:pPr marL="0" indent="0">
              <a:buNone/>
            </a:pPr>
            <a:r>
              <a:rPr lang="en-US" sz="2000" dirty="0" smtClean="0">
                <a:solidFill>
                  <a:srgbClr val="000000"/>
                </a:solidFill>
                <a:latin typeface="Marker Felt"/>
                <a:cs typeface="Marker Felt"/>
              </a:rPr>
              <a:t>“… write what you think others want to hear.</a:t>
            </a:r>
          </a:p>
          <a:p>
            <a:pPr marL="0" indent="0">
              <a:buNone/>
            </a:pPr>
            <a:endParaRPr lang="en-US" sz="2000" dirty="0" smtClean="0">
              <a:solidFill>
                <a:srgbClr val="000000"/>
              </a:solidFill>
              <a:latin typeface="Marker Felt"/>
              <a:cs typeface="Marker Felt"/>
            </a:endParaRPr>
          </a:p>
          <a:p>
            <a:pPr marL="0" indent="0">
              <a:buNone/>
            </a:pPr>
            <a:r>
              <a:rPr lang="en-US" sz="2000" dirty="0" smtClean="0">
                <a:solidFill>
                  <a:srgbClr val="000000"/>
                </a:solidFill>
                <a:latin typeface="Marker Felt"/>
                <a:cs typeface="Marker Felt"/>
              </a:rPr>
              <a:t>“… give me a travelogue.”</a:t>
            </a:r>
          </a:p>
          <a:p>
            <a:pPr marL="0" indent="0">
              <a:buNone/>
            </a:pPr>
            <a:endParaRPr lang="en-US" sz="2000" dirty="0" smtClean="0">
              <a:solidFill>
                <a:srgbClr val="000000"/>
              </a:solidFill>
              <a:latin typeface="Marker Felt"/>
              <a:cs typeface="Marker Felt"/>
            </a:endParaRPr>
          </a:p>
          <a:p>
            <a:pPr marL="0" indent="0">
              <a:buNone/>
            </a:pPr>
            <a:r>
              <a:rPr lang="en-US" sz="2000" dirty="0" smtClean="0">
                <a:solidFill>
                  <a:srgbClr val="000000"/>
                </a:solidFill>
                <a:latin typeface="Marker Felt"/>
                <a:cs typeface="Marker Felt"/>
              </a:rPr>
              <a:t>“… tell me about the action; they tell me your </a:t>
            </a:r>
            <a:r>
              <a:rPr lang="en-US" sz="2000" i="1" dirty="0" smtClean="0">
                <a:solidFill>
                  <a:srgbClr val="000000"/>
                </a:solidFill>
                <a:latin typeface="Marker Felt"/>
                <a:cs typeface="Marker Felt"/>
              </a:rPr>
              <a:t>reaction</a:t>
            </a:r>
            <a:r>
              <a:rPr lang="en-US" sz="2000" dirty="0" smtClean="0">
                <a:solidFill>
                  <a:srgbClr val="000000"/>
                </a:solidFill>
                <a:latin typeface="Marker Felt"/>
                <a:cs typeface="Marker Felt"/>
              </a:rPr>
              <a:t> to it.”</a:t>
            </a:r>
          </a:p>
          <a:p>
            <a:pPr marL="0" indent="0">
              <a:buNone/>
            </a:pPr>
            <a:endParaRPr lang="en-US" sz="2000" dirty="0" smtClean="0">
              <a:solidFill>
                <a:srgbClr val="000000"/>
              </a:solidFill>
              <a:latin typeface="Marker Felt"/>
              <a:cs typeface="Marker Felt"/>
            </a:endParaRPr>
          </a:p>
          <a:p>
            <a:pPr marL="0" indent="0">
              <a:buNone/>
            </a:pPr>
            <a:r>
              <a:rPr lang="en-US" sz="2000" dirty="0">
                <a:solidFill>
                  <a:srgbClr val="000000"/>
                </a:solidFill>
                <a:latin typeface="Marker Felt"/>
                <a:cs typeface="Marker Felt"/>
              </a:rPr>
              <a:t> </a:t>
            </a:r>
            <a:r>
              <a:rPr lang="en-US" sz="2000" dirty="0" smtClean="0">
                <a:solidFill>
                  <a:srgbClr val="000000"/>
                </a:solidFill>
                <a:latin typeface="Marker Felt"/>
                <a:cs typeface="Marker Felt"/>
              </a:rPr>
              <a:t>Ask “What does the admission committee want to read?”</a:t>
            </a:r>
          </a:p>
          <a:p>
            <a:pPr marL="0" indent="0" algn="ctr">
              <a:buNone/>
            </a:pPr>
            <a:r>
              <a:rPr lang="en-US" sz="2000" dirty="0" smtClean="0">
                <a:solidFill>
                  <a:srgbClr val="000000"/>
                </a:solidFill>
                <a:latin typeface="Marker Felt"/>
                <a:cs typeface="Marker Felt"/>
              </a:rPr>
              <a:t>And Finally…..</a:t>
            </a:r>
          </a:p>
          <a:p>
            <a:pPr marL="0" indent="0" algn="ctr">
              <a:buNone/>
            </a:pPr>
            <a:endParaRPr lang="en-US" sz="2000" dirty="0" smtClean="0">
              <a:solidFill>
                <a:srgbClr val="000000"/>
              </a:solidFill>
              <a:latin typeface="Marker Felt"/>
              <a:cs typeface="Marker Felt"/>
            </a:endParaRPr>
          </a:p>
          <a:p>
            <a:pPr marL="0" indent="0">
              <a:buNone/>
            </a:pPr>
            <a:r>
              <a:rPr lang="en-US" sz="2000" dirty="0" smtClean="0">
                <a:solidFill>
                  <a:srgbClr val="000000"/>
                </a:solidFill>
                <a:latin typeface="Marker Felt"/>
                <a:cs typeface="Marker Felt"/>
              </a:rPr>
              <a:t>“The goal line (…or homerun or whatever) means nothing to me. I want to know how you got there.”</a:t>
            </a:r>
            <a:endParaRPr lang="en-US" sz="2000" dirty="0">
              <a:solidFill>
                <a:srgbClr val="000000"/>
              </a:solidFill>
              <a:latin typeface="Marker Felt"/>
              <a:cs typeface="Marker Felt"/>
            </a:endParaRPr>
          </a:p>
        </p:txBody>
      </p:sp>
      <p:pic>
        <p:nvPicPr>
          <p:cNvPr id="5" name="Picture 4" descr="paragraph.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6" y="1303501"/>
            <a:ext cx="5112411" cy="5247424"/>
          </a:xfrm>
          <a:prstGeom prst="rect">
            <a:avLst/>
          </a:prstGeom>
        </p:spPr>
      </p:pic>
    </p:spTree>
    <p:extLst>
      <p:ext uri="{BB962C8B-B14F-4D97-AF65-F5344CB8AC3E}">
        <p14:creationId xmlns:p14="http://schemas.microsoft.com/office/powerpoint/2010/main" val="37328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7993" y="5553947"/>
            <a:ext cx="5707808" cy="1046440"/>
          </a:xfrm>
          <a:prstGeom prst="rect">
            <a:avLst/>
          </a:prstGeom>
        </p:spPr>
        <p:txBody>
          <a:bodyPr wrap="square">
            <a:spAutoFit/>
          </a:bodyPr>
          <a:lstStyle/>
          <a:p>
            <a:pPr algn="ctr"/>
            <a:r>
              <a:rPr lang="en-US" sz="4400" dirty="0"/>
              <a:t>http://</a:t>
            </a:r>
            <a:r>
              <a:rPr lang="en-US" sz="4400" dirty="0" smtClean="0"/>
              <a:t>thisibelieve.org</a:t>
            </a:r>
          </a:p>
          <a:p>
            <a:endParaRPr lang="en-US" dirty="0"/>
          </a:p>
        </p:txBody>
      </p:sp>
      <p:pic>
        <p:nvPicPr>
          <p:cNvPr id="6" name="ainfan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24504" y="6046390"/>
            <a:ext cx="607987" cy="607987"/>
          </a:xfrm>
          <a:prstGeom prst="rect">
            <a:avLst/>
          </a:prstGeom>
        </p:spPr>
      </p:pic>
      <p:pic>
        <p:nvPicPr>
          <p:cNvPr id="4" name="Picture 3"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7993" y="241300"/>
            <a:ext cx="6292007" cy="5219700"/>
          </a:xfrm>
          <a:prstGeom prst="rect">
            <a:avLst/>
          </a:prstGeom>
        </p:spPr>
      </p:pic>
    </p:spTree>
    <p:extLst>
      <p:ext uri="{BB962C8B-B14F-4D97-AF65-F5344CB8AC3E}">
        <p14:creationId xmlns:p14="http://schemas.microsoft.com/office/powerpoint/2010/main" val="3200171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6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8" y="40769"/>
            <a:ext cx="9027037" cy="980353"/>
          </a:xfrm>
        </p:spPr>
        <p:txBody>
          <a:bodyPr/>
          <a:lstStyle/>
          <a:p>
            <a:r>
              <a:rPr lang="en-US" dirty="0" smtClean="0"/>
              <a:t>CA Essay Instructions</a:t>
            </a:r>
            <a:endParaRPr lang="en-US" dirty="0"/>
          </a:p>
        </p:txBody>
      </p:sp>
      <p:sp>
        <p:nvSpPr>
          <p:cNvPr id="5" name="Rectangle 4"/>
          <p:cNvSpPr/>
          <p:nvPr/>
        </p:nvSpPr>
        <p:spPr>
          <a:xfrm>
            <a:off x="0" y="1068658"/>
            <a:ext cx="9143999" cy="1246495"/>
          </a:xfrm>
          <a:prstGeom prst="rect">
            <a:avLst/>
          </a:prstGeom>
        </p:spPr>
        <p:txBody>
          <a:bodyPr wrap="square">
            <a:spAutoFit/>
          </a:bodyPr>
          <a:lstStyle/>
          <a:p>
            <a:r>
              <a:rPr lang="en-US" sz="2500" b="1" dirty="0" smtClean="0">
                <a:latin typeface="Times New Roman"/>
                <a:cs typeface="Times New Roman"/>
              </a:rPr>
              <a:t> - The </a:t>
            </a:r>
            <a:r>
              <a:rPr lang="en-US" sz="2500" b="1" dirty="0">
                <a:latin typeface="Times New Roman"/>
                <a:cs typeface="Times New Roman"/>
              </a:rPr>
              <a:t>essay demonstrates your ability to write </a:t>
            </a:r>
            <a:r>
              <a:rPr lang="en-US" sz="2500" b="1" i="1" u="sng" dirty="0">
                <a:latin typeface="Times New Roman"/>
                <a:cs typeface="Times New Roman"/>
              </a:rPr>
              <a:t>clearly</a:t>
            </a:r>
            <a:r>
              <a:rPr lang="en-US" sz="2500" b="1" dirty="0">
                <a:latin typeface="Times New Roman"/>
                <a:cs typeface="Times New Roman"/>
              </a:rPr>
              <a:t> and </a:t>
            </a:r>
            <a:r>
              <a:rPr lang="en-US" sz="2500" b="1" i="1" u="sng" dirty="0">
                <a:latin typeface="Times New Roman"/>
                <a:cs typeface="Times New Roman"/>
              </a:rPr>
              <a:t>concisely</a:t>
            </a:r>
            <a:r>
              <a:rPr lang="en-US" sz="2500" b="1" dirty="0">
                <a:latin typeface="Times New Roman"/>
                <a:cs typeface="Times New Roman"/>
              </a:rPr>
              <a:t> on a selected topic and helps you distinguish yourself in </a:t>
            </a:r>
            <a:r>
              <a:rPr lang="en-US" sz="2500" b="1" i="1" u="sng" dirty="0">
                <a:latin typeface="Times New Roman"/>
                <a:cs typeface="Times New Roman"/>
              </a:rPr>
              <a:t>your own voice</a:t>
            </a:r>
            <a:r>
              <a:rPr lang="en-US" sz="2500" b="1" dirty="0">
                <a:latin typeface="Times New Roman"/>
                <a:cs typeface="Times New Roman"/>
              </a:rPr>
              <a:t>. </a:t>
            </a:r>
          </a:p>
        </p:txBody>
      </p:sp>
      <p:sp>
        <p:nvSpPr>
          <p:cNvPr id="6" name="Rectangle 5"/>
          <p:cNvSpPr/>
          <p:nvPr/>
        </p:nvSpPr>
        <p:spPr>
          <a:xfrm>
            <a:off x="-33418" y="2562287"/>
            <a:ext cx="9144000" cy="861774"/>
          </a:xfrm>
          <a:prstGeom prst="rect">
            <a:avLst/>
          </a:prstGeom>
        </p:spPr>
        <p:txBody>
          <a:bodyPr wrap="square">
            <a:spAutoFit/>
          </a:bodyPr>
          <a:lstStyle/>
          <a:p>
            <a:r>
              <a:rPr lang="en-US" sz="2500" b="1" dirty="0" smtClean="0">
                <a:latin typeface="Times New Roman"/>
                <a:cs typeface="Times New Roman"/>
              </a:rPr>
              <a:t>- What </a:t>
            </a:r>
            <a:r>
              <a:rPr lang="en-US" sz="2500" b="1" dirty="0">
                <a:latin typeface="Times New Roman"/>
                <a:cs typeface="Times New Roman"/>
              </a:rPr>
              <a:t>do you want the readers of your application to know about you </a:t>
            </a:r>
            <a:r>
              <a:rPr lang="en-US" sz="2500" b="1" i="1" u="sng" dirty="0">
                <a:latin typeface="Times New Roman"/>
                <a:cs typeface="Times New Roman"/>
              </a:rPr>
              <a:t>apart</a:t>
            </a:r>
            <a:r>
              <a:rPr lang="en-US" sz="2500" b="1" dirty="0">
                <a:latin typeface="Times New Roman"/>
                <a:cs typeface="Times New Roman"/>
              </a:rPr>
              <a:t> from courses, grades, and test scores? </a:t>
            </a:r>
          </a:p>
        </p:txBody>
      </p:sp>
      <p:sp>
        <p:nvSpPr>
          <p:cNvPr id="7" name="Rectangle 6"/>
          <p:cNvSpPr/>
          <p:nvPr/>
        </p:nvSpPr>
        <p:spPr>
          <a:xfrm>
            <a:off x="0" y="3679381"/>
            <a:ext cx="9144000" cy="1246495"/>
          </a:xfrm>
          <a:prstGeom prst="rect">
            <a:avLst/>
          </a:prstGeom>
        </p:spPr>
        <p:txBody>
          <a:bodyPr wrap="square">
            <a:spAutoFit/>
          </a:bodyPr>
          <a:lstStyle/>
          <a:p>
            <a:r>
              <a:rPr lang="en-US" sz="2500" b="1" dirty="0" smtClean="0">
                <a:latin typeface="Times New Roman"/>
                <a:cs typeface="Times New Roman"/>
              </a:rPr>
              <a:t> - Choose </a:t>
            </a:r>
            <a:r>
              <a:rPr lang="en-US" sz="2500" b="1" dirty="0">
                <a:latin typeface="Times New Roman"/>
                <a:cs typeface="Times New Roman"/>
              </a:rPr>
              <a:t>the option that best helps you answer that question and write an essay of no more than 650 words, using the prompt to inspire and structure your response. </a:t>
            </a:r>
          </a:p>
        </p:txBody>
      </p:sp>
      <p:sp>
        <p:nvSpPr>
          <p:cNvPr id="8" name="Rectangle 7"/>
          <p:cNvSpPr/>
          <p:nvPr/>
        </p:nvSpPr>
        <p:spPr>
          <a:xfrm>
            <a:off x="1" y="5165976"/>
            <a:ext cx="9143999" cy="1246495"/>
          </a:xfrm>
          <a:prstGeom prst="rect">
            <a:avLst/>
          </a:prstGeom>
        </p:spPr>
        <p:txBody>
          <a:bodyPr wrap="square">
            <a:spAutoFit/>
          </a:bodyPr>
          <a:lstStyle/>
          <a:p>
            <a:r>
              <a:rPr lang="en-US" sz="2500" b="1" dirty="0" smtClean="0">
                <a:latin typeface="Times New Roman"/>
                <a:cs typeface="Times New Roman"/>
              </a:rPr>
              <a:t> - Remember: </a:t>
            </a:r>
            <a:r>
              <a:rPr lang="en-US" sz="2500" b="1" i="1" u="sng" dirty="0" smtClean="0">
                <a:latin typeface="Times New Roman"/>
                <a:cs typeface="Times New Roman"/>
              </a:rPr>
              <a:t>650 words is your limit, not your goal</a:t>
            </a:r>
            <a:r>
              <a:rPr lang="en-US" sz="2500" b="1" dirty="0" smtClean="0">
                <a:latin typeface="Times New Roman"/>
                <a:cs typeface="Times New Roman"/>
              </a:rPr>
              <a:t>. Use the full range if you need it, but don't feel obligated to do so. (The application won't accept a response shorter than 250 words.)</a:t>
            </a:r>
            <a:endParaRPr lang="en-US" sz="2500" b="1" i="1" dirty="0">
              <a:latin typeface="Times New Roman"/>
              <a:cs typeface="Times New Roman"/>
            </a:endParaRPr>
          </a:p>
        </p:txBody>
      </p:sp>
    </p:spTree>
    <p:extLst>
      <p:ext uri="{BB962C8B-B14F-4D97-AF65-F5344CB8AC3E}">
        <p14:creationId xmlns:p14="http://schemas.microsoft.com/office/powerpoint/2010/main" val="276957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2899"/>
            <a:ext cx="9144000" cy="1333501"/>
          </a:xfrm>
        </p:spPr>
        <p:txBody>
          <a:bodyPr>
            <a:normAutofit fontScale="92500" lnSpcReduction="10000"/>
          </a:bodyPr>
          <a:lstStyle/>
          <a:p>
            <a:pPr marL="0" indent="0">
              <a:buNone/>
            </a:pPr>
            <a:r>
              <a:rPr lang="en-US" dirty="0">
                <a:solidFill>
                  <a:schemeClr val="tx1"/>
                </a:solidFill>
                <a:latin typeface="Chalkduster"/>
                <a:cs typeface="Chalkduster"/>
              </a:rPr>
              <a:t>Some students have a background, identity, interest, or talent that is so meaningful they believe their application would be incomplete without it. If this sounds like you, then please share your story.</a:t>
            </a:r>
            <a:br>
              <a:rPr lang="en-US" dirty="0">
                <a:solidFill>
                  <a:schemeClr val="tx1"/>
                </a:solidFill>
                <a:latin typeface="Chalkduster"/>
                <a:cs typeface="Chalkduster"/>
              </a:rPr>
            </a:br>
            <a:endParaRPr lang="en-US" dirty="0">
              <a:solidFill>
                <a:schemeClr val="tx1"/>
              </a:solidFill>
              <a:latin typeface="Chalkduster"/>
              <a:cs typeface="Chalkduster"/>
            </a:endParaRPr>
          </a:p>
        </p:txBody>
      </p:sp>
      <p:pic>
        <p:nvPicPr>
          <p:cNvPr id="5" name="Picture 4" descr="3648eb180e445ac67838d646547ae44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8500" y="139700"/>
            <a:ext cx="2412999" cy="2984500"/>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1350"/>
            <a:ext cx="3492500" cy="2324100"/>
          </a:xfrm>
          <a:prstGeom prst="rect">
            <a:avLst/>
          </a:prstGeom>
        </p:spPr>
      </p:pic>
      <p:pic>
        <p:nvPicPr>
          <p:cNvPr id="11" name="Picture 10"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550" y="546100"/>
            <a:ext cx="3289300" cy="2463800"/>
          </a:xfrm>
          <a:prstGeom prst="rect">
            <a:avLst/>
          </a:prstGeom>
        </p:spPr>
      </p:pic>
      <p:pic>
        <p:nvPicPr>
          <p:cNvPr id="15" name="Picture 14" descr="Justin-Kauflin-hand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3352800"/>
            <a:ext cx="6146800" cy="2070098"/>
          </a:xfrm>
          <a:prstGeom prst="rect">
            <a:avLst/>
          </a:prstGeom>
        </p:spPr>
      </p:pic>
    </p:spTree>
    <p:extLst>
      <p:ext uri="{BB962C8B-B14F-4D97-AF65-F5344CB8AC3E}">
        <p14:creationId xmlns:p14="http://schemas.microsoft.com/office/powerpoint/2010/main" val="237015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5300" y="102632"/>
            <a:ext cx="3568700" cy="6755368"/>
          </a:xfrm>
        </p:spPr>
        <p:txBody>
          <a:bodyPr>
            <a:noAutofit/>
          </a:bodyPr>
          <a:lstStyle/>
          <a:p>
            <a:pPr marL="0" indent="0">
              <a:buNone/>
            </a:pPr>
            <a:r>
              <a:rPr lang="en-US" sz="2800" dirty="0">
                <a:solidFill>
                  <a:schemeClr val="tx1"/>
                </a:solidFill>
                <a:latin typeface="Chalkduster"/>
                <a:cs typeface="Chalkduster"/>
              </a:rPr>
              <a:t>The lessons we take from failure can be fundamental to later success. Recount an incident or time when you experienced failure. How did it affect you, and what did you learn from the experience? </a:t>
            </a:r>
          </a:p>
        </p:txBody>
      </p:sp>
      <p:pic>
        <p:nvPicPr>
          <p:cNvPr id="7" name="Picture 6" descr="Baby-Bird-Learning-to-Fl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1" y="102632"/>
            <a:ext cx="4724400" cy="3808968"/>
          </a:xfrm>
          <a:prstGeom prst="rect">
            <a:avLst/>
          </a:prstGeom>
        </p:spPr>
      </p:pic>
      <p:pic>
        <p:nvPicPr>
          <p:cNvPr id="9" name="Picture 8"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67" y="4076700"/>
            <a:ext cx="4940301" cy="2209800"/>
          </a:xfrm>
          <a:prstGeom prst="rect">
            <a:avLst/>
          </a:prstGeom>
        </p:spPr>
      </p:pic>
    </p:spTree>
    <p:extLst>
      <p:ext uri="{BB962C8B-B14F-4D97-AF65-F5344CB8AC3E}">
        <p14:creationId xmlns:p14="http://schemas.microsoft.com/office/powerpoint/2010/main" val="2247367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266701"/>
            <a:ext cx="8229600" cy="1333500"/>
          </a:xfrm>
        </p:spPr>
        <p:txBody>
          <a:bodyPr/>
          <a:lstStyle/>
          <a:p>
            <a:r>
              <a:rPr lang="en-US" dirty="0">
                <a:solidFill>
                  <a:srgbClr val="000000"/>
                </a:solidFill>
                <a:latin typeface="Chalkduster"/>
                <a:cs typeface="Chalkduster"/>
              </a:rPr>
              <a:t>Reflect on a time when you challenged a belief or idea. What prompted you to act? Would you make the same decision again? </a:t>
            </a:r>
          </a:p>
        </p:txBody>
      </p:sp>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1778000"/>
            <a:ext cx="7366000" cy="3797300"/>
          </a:xfrm>
          <a:prstGeom prst="rect">
            <a:avLst/>
          </a:prstGeom>
        </p:spPr>
      </p:pic>
    </p:spTree>
    <p:extLst>
      <p:ext uri="{BB962C8B-B14F-4D97-AF65-F5344CB8AC3E}">
        <p14:creationId xmlns:p14="http://schemas.microsoft.com/office/powerpoint/2010/main" val="3122224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35500"/>
            <a:ext cx="9144000" cy="2222500"/>
          </a:xfrm>
        </p:spPr>
        <p:txBody>
          <a:bodyPr>
            <a:normAutofit/>
          </a:bodyPr>
          <a:lstStyle/>
          <a:p>
            <a:pPr marL="0" indent="0">
              <a:buNone/>
            </a:pPr>
            <a:r>
              <a:rPr lang="en-US" dirty="0">
                <a:solidFill>
                  <a:srgbClr val="000000"/>
                </a:solidFill>
                <a:latin typeface="Chalkduster"/>
                <a:cs typeface="Chalkduster"/>
              </a:rPr>
              <a:t>Describe a problem you've solved or a problem you'd like to solve. It can be an intellectual challenge, a research query, an ethical dilemma-anything that is of personal importance, no matter the scale. Explain its significance to you and what steps you took or could be taken to identify a solution. </a:t>
            </a:r>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6600"/>
            <a:ext cx="4953000" cy="3289300"/>
          </a:xfrm>
          <a:prstGeom prst="rect">
            <a:avLst/>
          </a:prstGeom>
        </p:spPr>
      </p:pic>
      <p:pic>
        <p:nvPicPr>
          <p:cNvPr id="7" name="Picture 6" descr="images-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450" y="1320800"/>
            <a:ext cx="3663950" cy="3225800"/>
          </a:xfrm>
          <a:prstGeom prst="rect">
            <a:avLst/>
          </a:prstGeom>
        </p:spPr>
      </p:pic>
    </p:spTree>
    <p:extLst>
      <p:ext uri="{BB962C8B-B14F-4D97-AF65-F5344CB8AC3E}">
        <p14:creationId xmlns:p14="http://schemas.microsoft.com/office/powerpoint/2010/main" val="32136725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1110</TotalTime>
  <Words>1826</Words>
  <Application>Microsoft Office PowerPoint</Application>
  <PresentationFormat>On-screen Show (4:3)</PresentationFormat>
  <Paragraphs>139</Paragraphs>
  <Slides>15</Slides>
  <Notes>14</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 Writing the College Essay</vt:lpstr>
      <vt:lpstr>The Best Essays</vt:lpstr>
      <vt:lpstr>The Best Essays Don’t</vt:lpstr>
      <vt:lpstr>PowerPoint Presentation</vt:lpstr>
      <vt:lpstr>CA Essay Instructions</vt:lpstr>
      <vt:lpstr>PowerPoint Presentation</vt:lpstr>
      <vt:lpstr>PowerPoint Presentation</vt:lpstr>
      <vt:lpstr>PowerPoint Presentation</vt:lpstr>
      <vt:lpstr>PowerPoint Presentation</vt:lpstr>
      <vt:lpstr>PowerPoint Presentation</vt:lpstr>
      <vt:lpstr>Supplemental Essays</vt:lpstr>
      <vt:lpstr>College Specific Supplements</vt:lpstr>
      <vt:lpstr>PowerPoint Presentation</vt:lpstr>
      <vt:lpstr>Important Tips</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500 Words or Less</dc:title>
  <dc:creator>Administrator</dc:creator>
  <cp:lastModifiedBy>Boutilier, Amy P.</cp:lastModifiedBy>
  <cp:revision>78</cp:revision>
  <cp:lastPrinted>2012-05-18T05:54:47Z</cp:lastPrinted>
  <dcterms:created xsi:type="dcterms:W3CDTF">2012-05-16T03:04:25Z</dcterms:created>
  <dcterms:modified xsi:type="dcterms:W3CDTF">2015-09-08T15:04:45Z</dcterms:modified>
</cp:coreProperties>
</file>